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5"/>
  </p:notesMasterIdLst>
  <p:sldIdLst>
    <p:sldId id="256" r:id="rId2"/>
    <p:sldId id="257" r:id="rId3"/>
    <p:sldId id="260" r:id="rId4"/>
    <p:sldId id="258" r:id="rId5"/>
    <p:sldId id="273" r:id="rId6"/>
    <p:sldId id="261" r:id="rId7"/>
    <p:sldId id="259" r:id="rId8"/>
    <p:sldId id="262" r:id="rId9"/>
    <p:sldId id="263" r:id="rId10"/>
    <p:sldId id="264" r:id="rId11"/>
    <p:sldId id="266" r:id="rId12"/>
    <p:sldId id="267" r:id="rId13"/>
    <p:sldId id="283" r:id="rId14"/>
    <p:sldId id="268" r:id="rId15"/>
    <p:sldId id="271" r:id="rId16"/>
    <p:sldId id="274" r:id="rId17"/>
    <p:sldId id="269" r:id="rId18"/>
    <p:sldId id="270" r:id="rId19"/>
    <p:sldId id="272" r:id="rId20"/>
    <p:sldId id="299" r:id="rId21"/>
    <p:sldId id="285" r:id="rId22"/>
    <p:sldId id="275" r:id="rId23"/>
    <p:sldId id="276" r:id="rId24"/>
    <p:sldId id="277" r:id="rId25"/>
    <p:sldId id="278" r:id="rId26"/>
    <p:sldId id="279" r:id="rId27"/>
    <p:sldId id="286" r:id="rId28"/>
    <p:sldId id="280" r:id="rId29"/>
    <p:sldId id="281" r:id="rId30"/>
    <p:sldId id="282" r:id="rId31"/>
    <p:sldId id="287" r:id="rId32"/>
    <p:sldId id="284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7" r:id="rId42"/>
    <p:sldId id="298" r:id="rId43"/>
    <p:sldId id="296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BD58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6" autoAdjust="0"/>
    <p:restoredTop sz="95342" autoAdjust="0"/>
  </p:normalViewPr>
  <p:slideViewPr>
    <p:cSldViewPr snapToGrid="0">
      <p:cViewPr varScale="1">
        <p:scale>
          <a:sx n="86" d="100"/>
          <a:sy n="86" d="100"/>
        </p:scale>
        <p:origin x="48" y="3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CC77B-95A8-4DEC-A83E-563B65F19167}" type="datetimeFigureOut">
              <a:rPr lang="es-ES" smtClean="0"/>
              <a:t>03/03/2019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99CAF-3267-4F23-AEB8-19D2168031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1274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I </a:t>
            </a:r>
            <a:r>
              <a:rPr lang="es-ES" dirty="0" err="1"/>
              <a:t>would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try and </a:t>
            </a:r>
            <a:r>
              <a:rPr lang="es-ES" dirty="0" err="1"/>
              <a:t>remember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happiest</a:t>
            </a:r>
            <a:r>
              <a:rPr lang="es-ES" dirty="0"/>
              <a:t> </a:t>
            </a:r>
            <a:r>
              <a:rPr lang="es-ES" dirty="0" err="1"/>
              <a:t>memory</a:t>
            </a:r>
            <a:r>
              <a:rPr lang="es-ES" dirty="0"/>
              <a:t>. </a:t>
            </a:r>
            <a:r>
              <a:rPr lang="es-ES" dirty="0" err="1"/>
              <a:t>Now</a:t>
            </a:r>
            <a:r>
              <a:rPr lang="es-ES" dirty="0"/>
              <a:t>, </a:t>
            </a:r>
            <a:r>
              <a:rPr lang="es-ES" dirty="0" err="1"/>
              <a:t>think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 </a:t>
            </a:r>
            <a:r>
              <a:rPr lang="es-ES" dirty="0" err="1"/>
              <a:t>yourselves</a:t>
            </a:r>
            <a:r>
              <a:rPr lang="es-ES" dirty="0"/>
              <a:t> 40 </a:t>
            </a:r>
            <a:r>
              <a:rPr lang="es-ES" dirty="0" err="1"/>
              <a:t>years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now</a:t>
            </a:r>
            <a:r>
              <a:rPr lang="es-ES" dirty="0"/>
              <a:t>.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may</a:t>
            </a:r>
            <a:r>
              <a:rPr lang="es-ES" dirty="0"/>
              <a:t> no </a:t>
            </a:r>
            <a:r>
              <a:rPr lang="es-ES" dirty="0" err="1"/>
              <a:t>longer</a:t>
            </a:r>
            <a:r>
              <a:rPr lang="es-ES" dirty="0"/>
              <a:t> </a:t>
            </a:r>
            <a:r>
              <a:rPr lang="es-ES" dirty="0" err="1"/>
              <a:t>remember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moment</a:t>
            </a:r>
            <a:r>
              <a:rPr lang="es-ES" dirty="0"/>
              <a:t>. </a:t>
            </a:r>
            <a:r>
              <a:rPr lang="es-ES" dirty="0" err="1"/>
              <a:t>Wouldn’t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capture </a:t>
            </a:r>
            <a:r>
              <a:rPr lang="es-ES" dirty="0" err="1"/>
              <a:t>those</a:t>
            </a:r>
            <a:r>
              <a:rPr lang="es-ES" dirty="0"/>
              <a:t> </a:t>
            </a:r>
            <a:r>
              <a:rPr lang="es-ES" dirty="0" err="1"/>
              <a:t>moments</a:t>
            </a:r>
            <a:r>
              <a:rPr lang="es-ES" dirty="0"/>
              <a:t> and </a:t>
            </a:r>
            <a:r>
              <a:rPr lang="es-ES" dirty="0" err="1"/>
              <a:t>relive</a:t>
            </a:r>
            <a:r>
              <a:rPr lang="es-ES" dirty="0"/>
              <a:t> </a:t>
            </a:r>
            <a:r>
              <a:rPr lang="es-ES" dirty="0" err="1"/>
              <a:t>them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future</a:t>
            </a:r>
            <a:r>
              <a:rPr lang="es-ES" dirty="0"/>
              <a:t>? </a:t>
            </a:r>
            <a:r>
              <a:rPr lang="es-ES" dirty="0" err="1"/>
              <a:t>That’s</a:t>
            </a:r>
            <a:r>
              <a:rPr lang="es-ES" dirty="0"/>
              <a:t> </a:t>
            </a: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Capsulefy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2776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Communication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social media </a:t>
            </a:r>
            <a:r>
              <a:rPr lang="es-ES" dirty="0" err="1"/>
              <a:t>sites</a:t>
            </a:r>
            <a:r>
              <a:rPr lang="es-ES" dirty="0"/>
              <a:t> </a:t>
            </a:r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custom</a:t>
            </a:r>
            <a:r>
              <a:rPr lang="es-ES" dirty="0"/>
              <a:t> </a:t>
            </a:r>
            <a:r>
              <a:rPr lang="es-ES" dirty="0" err="1"/>
              <a:t>messages</a:t>
            </a:r>
            <a:r>
              <a:rPr lang="es-ES" dirty="0"/>
              <a:t>. </a:t>
            </a:r>
            <a:r>
              <a:rPr lang="es-ES" dirty="0" err="1"/>
              <a:t>Dead</a:t>
            </a:r>
            <a:r>
              <a:rPr lang="es-ES" dirty="0"/>
              <a:t> </a:t>
            </a:r>
            <a:r>
              <a:rPr lang="es-ES" dirty="0" err="1"/>
              <a:t>man</a:t>
            </a:r>
            <a:r>
              <a:rPr lang="es-ES" dirty="0"/>
              <a:t> </a:t>
            </a:r>
            <a:r>
              <a:rPr lang="es-ES" dirty="0" err="1"/>
              <a:t>switch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0702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Factors</a:t>
            </a:r>
            <a:r>
              <a:rPr lang="es-ES" dirty="0"/>
              <a:t> </a:t>
            </a:r>
            <a:r>
              <a:rPr lang="es-ES" dirty="0" err="1"/>
              <a:t>taken</a:t>
            </a:r>
            <a:r>
              <a:rPr lang="es-ES" dirty="0"/>
              <a:t> </a:t>
            </a:r>
            <a:r>
              <a:rPr lang="es-ES" dirty="0" err="1"/>
              <a:t>into</a:t>
            </a:r>
            <a:r>
              <a:rPr lang="es-ES" dirty="0"/>
              <a:t> </a:t>
            </a:r>
            <a:r>
              <a:rPr lang="es-ES" dirty="0" err="1"/>
              <a:t>account</a:t>
            </a:r>
            <a:r>
              <a:rPr lang="es-ES" dirty="0"/>
              <a:t>: salaries, </a:t>
            </a:r>
            <a:r>
              <a:rPr lang="es-ES" dirty="0" err="1"/>
              <a:t>workplace</a:t>
            </a:r>
            <a:r>
              <a:rPr lang="es-ES" dirty="0"/>
              <a:t>, hosting, </a:t>
            </a:r>
            <a:r>
              <a:rPr lang="es-ES" dirty="0" err="1"/>
              <a:t>adversitement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9382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Computers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working</a:t>
            </a:r>
            <a:r>
              <a:rPr lang="es-ES" dirty="0"/>
              <a:t>, </a:t>
            </a:r>
            <a:r>
              <a:rPr lang="es-ES" dirty="0" err="1"/>
              <a:t>contracts</a:t>
            </a:r>
            <a:r>
              <a:rPr lang="es-ES" dirty="0"/>
              <a:t> </a:t>
            </a:r>
            <a:r>
              <a:rPr lang="es-ES" dirty="0" err="1"/>
              <a:t>changing</a:t>
            </a:r>
            <a:r>
              <a:rPr lang="es-ES" dirty="0"/>
              <a:t>, servers </a:t>
            </a:r>
            <a:r>
              <a:rPr lang="es-ES" dirty="0" err="1"/>
              <a:t>down</a:t>
            </a:r>
            <a:r>
              <a:rPr lang="es-ES" dirty="0"/>
              <a:t>, incompatible </a:t>
            </a:r>
            <a:r>
              <a:rPr lang="es-ES" dirty="0" err="1"/>
              <a:t>schedules</a:t>
            </a:r>
            <a:r>
              <a:rPr lang="es-ES" dirty="0"/>
              <a:t>, </a:t>
            </a:r>
            <a:r>
              <a:rPr lang="es-ES" dirty="0" err="1"/>
              <a:t>negative</a:t>
            </a:r>
            <a:r>
              <a:rPr lang="es-ES" dirty="0"/>
              <a:t> </a:t>
            </a:r>
            <a:r>
              <a:rPr lang="es-ES" dirty="0" err="1"/>
              <a:t>reception</a:t>
            </a:r>
            <a:r>
              <a:rPr lang="es-ES" dirty="0"/>
              <a:t> and </a:t>
            </a:r>
            <a:r>
              <a:rPr lang="es-ES" dirty="0" err="1"/>
              <a:t>losses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0089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Insurance</a:t>
            </a:r>
            <a:r>
              <a:rPr lang="es-ES" dirty="0"/>
              <a:t> </a:t>
            </a:r>
            <a:r>
              <a:rPr lang="es-ES" dirty="0" err="1"/>
              <a:t>companies</a:t>
            </a:r>
            <a:r>
              <a:rPr lang="es-ES" dirty="0"/>
              <a:t>: </a:t>
            </a:r>
            <a:r>
              <a:rPr lang="es-ES" dirty="0" err="1"/>
              <a:t>offer</a:t>
            </a:r>
            <a:r>
              <a:rPr lang="es-ES" dirty="0"/>
              <a:t> capsules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their</a:t>
            </a:r>
            <a:r>
              <a:rPr lang="es-ES" dirty="0"/>
              <a:t> </a:t>
            </a:r>
            <a:r>
              <a:rPr lang="es-ES" dirty="0" err="1"/>
              <a:t>clients</a:t>
            </a:r>
            <a:r>
              <a:rPr lang="es-ES" dirty="0"/>
              <a:t>, </a:t>
            </a:r>
            <a:r>
              <a:rPr lang="es-ES" dirty="0" err="1"/>
              <a:t>with</a:t>
            </a:r>
            <a:r>
              <a:rPr lang="es-ES" dirty="0"/>
              <a:t> no </a:t>
            </a:r>
            <a:r>
              <a:rPr lang="es-ES" dirty="0" err="1"/>
              <a:t>expiration</a:t>
            </a:r>
            <a:r>
              <a:rPr lang="es-ES" dirty="0"/>
              <a:t> and </a:t>
            </a:r>
            <a:r>
              <a:rPr lang="es-ES" dirty="0" err="1"/>
              <a:t>special</a:t>
            </a:r>
            <a:r>
              <a:rPr lang="es-ES" dirty="0"/>
              <a:t> </a:t>
            </a:r>
            <a:r>
              <a:rPr lang="es-ES" dirty="0" err="1"/>
              <a:t>prices</a:t>
            </a:r>
            <a:r>
              <a:rPr lang="es-ES" dirty="0"/>
              <a:t>. </a:t>
            </a:r>
            <a:r>
              <a:rPr lang="es-ES" dirty="0" err="1"/>
              <a:t>Create</a:t>
            </a:r>
            <a:r>
              <a:rPr lang="es-ES" dirty="0"/>
              <a:t> </a:t>
            </a:r>
            <a:r>
              <a:rPr lang="es-ES" dirty="0" err="1"/>
              <a:t>endpoint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insurances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send</a:t>
            </a:r>
            <a:r>
              <a:rPr lang="es-ES" dirty="0"/>
              <a:t> </a:t>
            </a:r>
            <a:r>
              <a:rPr lang="es-ES" dirty="0" err="1"/>
              <a:t>their</a:t>
            </a:r>
            <a:r>
              <a:rPr lang="es-ES" dirty="0"/>
              <a:t> </a:t>
            </a:r>
            <a:r>
              <a:rPr lang="es-ES" dirty="0" err="1"/>
              <a:t>client</a:t>
            </a:r>
            <a:r>
              <a:rPr lang="es-ES" dirty="0"/>
              <a:t> data.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7481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F154B-8CDD-43CE-8338-0D6DB64DC52C}" type="datetime1">
              <a:rPr lang="es-ES" smtClean="0"/>
              <a:t>03/03/2019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770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DFD82-6E9E-4917-96A8-FB8D8711FA2D}" type="datetime1">
              <a:rPr lang="es-ES" smtClean="0"/>
              <a:t>03/03/2019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9817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473BE-F348-4091-ADCE-A927E065E3B1}" type="datetime1">
              <a:rPr lang="es-ES" smtClean="0"/>
              <a:t>03/03/2019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2827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2A4AC-2E9E-4791-99B0-FE5AEA12B549}" type="datetime1">
              <a:rPr lang="es-ES" smtClean="0"/>
              <a:t>03/03/2019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2206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8ACE-11E2-4DE1-B206-F89AA0E55C2B}" type="datetime1">
              <a:rPr lang="es-ES" smtClean="0"/>
              <a:t>03/03/2019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397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87B80-4A32-4586-A007-06688D293C88}" type="datetime1">
              <a:rPr lang="es-ES" smtClean="0"/>
              <a:t>03/03/2019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7691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C79C9-90AD-433D-8A12-395918A9D092}" type="datetime1">
              <a:rPr lang="es-ES" smtClean="0"/>
              <a:t>03/03/2019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9587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78194-7D8A-46D7-9601-E0041CBB5DA8}" type="datetime1">
              <a:rPr lang="es-ES" smtClean="0"/>
              <a:t>03/03/2019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2396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56B6F-D494-420B-9C26-BF854CD97EE2}" type="datetime1">
              <a:rPr lang="es-ES" smtClean="0"/>
              <a:t>03/03/2019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9705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E29A689-1305-4D3D-81C8-D8B59DBF707C}" type="datetime1">
              <a:rPr lang="es-ES" smtClean="0"/>
              <a:t>03/03/2019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8660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44912-B14C-42C6-99A5-AE1D0071A37F}" type="datetime1">
              <a:rPr lang="es-ES" smtClean="0"/>
              <a:t>03/03/2019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1455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28702DF-E574-4A0E-A408-B085D20A1C2D}" type="datetime1">
              <a:rPr lang="es-ES" smtClean="0"/>
              <a:t>03/03/2019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000">
                <a:solidFill>
                  <a:srgbClr val="FFFFFF"/>
                </a:solidFill>
              </a:defRPr>
            </a:lvl1pPr>
          </a:lstStyle>
          <a:p>
            <a:fld id="{8871227D-4415-4148-9C72-04CE1AE1FA40}" type="slidenum">
              <a:rPr lang="es-ES" smtClean="0"/>
              <a:pPr/>
              <a:t>‹Nº›</a:t>
            </a:fld>
            <a:endParaRPr lang="es-E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735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20.png"/><Relationship Id="rId10" Type="http://schemas.openxmlformats.org/officeDocument/2006/relationships/image" Target="../media/image62.svg"/><Relationship Id="rId4" Type="http://schemas.openxmlformats.org/officeDocument/2006/relationships/image" Target="../media/image57.svg"/><Relationship Id="rId9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13" Type="http://schemas.openxmlformats.org/officeDocument/2006/relationships/image" Target="../media/image83.png"/><Relationship Id="rId18" Type="http://schemas.openxmlformats.org/officeDocument/2006/relationships/image" Target="../media/image13.svg"/><Relationship Id="rId3" Type="http://schemas.openxmlformats.org/officeDocument/2006/relationships/image" Target="../media/image4.png"/><Relationship Id="rId7" Type="http://schemas.openxmlformats.org/officeDocument/2006/relationships/image" Target="../media/image77.png"/><Relationship Id="rId12" Type="http://schemas.openxmlformats.org/officeDocument/2006/relationships/image" Target="../media/image82.sv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sv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49.png"/><Relationship Id="rId10" Type="http://schemas.openxmlformats.org/officeDocument/2006/relationships/image" Target="../media/image80.svg"/><Relationship Id="rId4" Type="http://schemas.openxmlformats.org/officeDocument/2006/relationships/image" Target="../media/image5.svg"/><Relationship Id="rId9" Type="http://schemas.openxmlformats.org/officeDocument/2006/relationships/image" Target="../media/image79.png"/><Relationship Id="rId14" Type="http://schemas.openxmlformats.org/officeDocument/2006/relationships/image" Target="../media/image8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9.svg"/><Relationship Id="rId7" Type="http://schemas.openxmlformats.org/officeDocument/2006/relationships/image" Target="../media/image7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9B429A4A-DCC8-45D3-8ABC-FEE50EA927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7527" y="4798635"/>
            <a:ext cx="10196946" cy="1086237"/>
          </a:xfrm>
        </p:spPr>
        <p:txBody>
          <a:bodyPr>
            <a:noAutofit/>
          </a:bodyPr>
          <a:lstStyle/>
          <a:p>
            <a:r>
              <a:rPr lang="es-ES" sz="4000" dirty="0" err="1"/>
              <a:t>Your</a:t>
            </a:r>
            <a:r>
              <a:rPr lang="es-ES" sz="4000" dirty="0"/>
              <a:t> </a:t>
            </a:r>
            <a:r>
              <a:rPr lang="es-ES" sz="4000" dirty="0" err="1"/>
              <a:t>past</a:t>
            </a:r>
            <a:r>
              <a:rPr lang="es-ES" sz="4000" dirty="0"/>
              <a:t>. </a:t>
            </a:r>
            <a:r>
              <a:rPr lang="es-ES" sz="4000" dirty="0" err="1"/>
              <a:t>Your</a:t>
            </a:r>
            <a:r>
              <a:rPr lang="es-ES" sz="4000" dirty="0"/>
              <a:t> </a:t>
            </a:r>
            <a:r>
              <a:rPr lang="es-ES" sz="4000" dirty="0" err="1"/>
              <a:t>present</a:t>
            </a:r>
            <a:r>
              <a:rPr lang="es-ES" sz="4000" dirty="0"/>
              <a:t>. </a:t>
            </a:r>
            <a:r>
              <a:rPr lang="es-ES" sz="4000" dirty="0" err="1"/>
              <a:t>Your</a:t>
            </a:r>
            <a:r>
              <a:rPr lang="es-ES" sz="4000" dirty="0"/>
              <a:t> </a:t>
            </a:r>
            <a:r>
              <a:rPr lang="es-ES" sz="4000" dirty="0" err="1"/>
              <a:t>future</a:t>
            </a:r>
            <a:r>
              <a:rPr lang="es-ES" sz="4000" dirty="0"/>
              <a:t>.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32AE7E45-2992-481E-8A38-DEDB543D1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</a:t>
            </a:fld>
            <a:endParaRPr lang="es-ES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B40B12EF-322E-4F1F-80CD-F8C298119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77943" y="133860"/>
            <a:ext cx="7436113" cy="408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1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Juan Rodríguez</a:t>
            </a:r>
          </a:p>
          <a:p>
            <a:pPr algn="ctr">
              <a:lnSpc>
                <a:spcPct val="50000"/>
              </a:lnSpc>
            </a:pPr>
            <a:r>
              <a:rPr lang="es-ES" sz="4000" dirty="0" err="1"/>
              <a:t>Requirements</a:t>
            </a:r>
            <a:r>
              <a:rPr lang="es-ES" sz="4000" dirty="0"/>
              <a:t> </a:t>
            </a:r>
            <a:r>
              <a:rPr lang="es-ES" sz="4000" dirty="0" err="1"/>
              <a:t>engineer</a:t>
            </a:r>
            <a:r>
              <a:rPr lang="es-ES" sz="4000" dirty="0"/>
              <a:t>, </a:t>
            </a:r>
            <a:r>
              <a:rPr lang="es-ES" sz="4000" dirty="0" err="1"/>
              <a:t>backend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endParaRPr lang="es-ES" sz="4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10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D9A28A2-E839-47E8-AD3F-1ED01B5AD8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" b="31871"/>
          <a:stretch/>
        </p:blipFill>
        <p:spPr>
          <a:xfrm>
            <a:off x="4987977" y="1881298"/>
            <a:ext cx="2277006" cy="227700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30AB78F-A070-4314-AD5C-6F59E99D6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524" y="5255532"/>
            <a:ext cx="2131170" cy="106558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D07B3E85-BAC5-443B-8B72-DA7740186E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82092" y="5344205"/>
            <a:ext cx="888237" cy="88823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CE97893-D7AC-4084-BC30-2980B61BB4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728" y="5335367"/>
            <a:ext cx="1302668" cy="90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57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Rafael Fresno</a:t>
            </a:r>
          </a:p>
          <a:p>
            <a:pPr algn="ctr">
              <a:lnSpc>
                <a:spcPct val="50000"/>
              </a:lnSpc>
            </a:pPr>
            <a:r>
              <a:rPr lang="es-ES" sz="4000" dirty="0" err="1"/>
              <a:t>Backend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r>
              <a:rPr lang="es-ES" sz="4000" dirty="0"/>
              <a:t>, API </a:t>
            </a:r>
            <a:r>
              <a:rPr lang="es-ES" sz="4000" dirty="0" err="1"/>
              <a:t>integration</a:t>
            </a:r>
            <a:endParaRPr lang="es-ES" sz="4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11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FD54438-C77D-48FA-A70F-2C78E4FB60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7977" y="1881296"/>
            <a:ext cx="2277005" cy="227700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6507AA0-EAEA-4AAC-AA31-320FA0FEB6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111" y="5320146"/>
            <a:ext cx="818284" cy="92287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BDD99AF-2F07-4D55-89EB-2CADF5CE7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887" y="5252084"/>
            <a:ext cx="2131170" cy="106558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8005190C-F806-4EC5-9451-9E18705A33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88549" y="5441926"/>
            <a:ext cx="1585890" cy="85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97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1F57AE7-1DFD-4B59-821F-E23B9631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GOALS</a:t>
            </a:r>
          </a:p>
        </p:txBody>
      </p:sp>
      <p:sp>
        <p:nvSpPr>
          <p:cNvPr id="19" name="Marcador de número de diapositiva 18">
            <a:extLst>
              <a:ext uri="{FF2B5EF4-FFF2-40B4-BE49-F238E27FC236}">
                <a16:creationId xmlns:a16="http://schemas.microsoft.com/office/drawing/2014/main" id="{8AB212B1-9651-41F0-BFC9-A535E7845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12</a:t>
            </a:fld>
            <a:endParaRPr lang="es-ES"/>
          </a:p>
        </p:txBody>
      </p:sp>
      <p:pic>
        <p:nvPicPr>
          <p:cNvPr id="3" name="Gráfico 2" descr="Usuarios">
            <a:extLst>
              <a:ext uri="{FF2B5EF4-FFF2-40B4-BE49-F238E27FC236}">
                <a16:creationId xmlns:a16="http://schemas.microsoft.com/office/drawing/2014/main" id="{0986BDA1-32B7-4CBB-97ED-28EA8B1E0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301" y="2468969"/>
            <a:ext cx="2363490" cy="2363490"/>
          </a:xfrm>
          <a:prstGeom prst="rect">
            <a:avLst/>
          </a:prstGeom>
        </p:spPr>
      </p:pic>
      <p:pic>
        <p:nvPicPr>
          <p:cNvPr id="6" name="Gráfico 5" descr="Maestro">
            <a:extLst>
              <a:ext uri="{FF2B5EF4-FFF2-40B4-BE49-F238E27FC236}">
                <a16:creationId xmlns:a16="http://schemas.microsoft.com/office/drawing/2014/main" id="{D3BABE84-71CE-4C42-A26A-B9FCAF2B4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8304" y="2468970"/>
            <a:ext cx="2363489" cy="2363489"/>
          </a:xfrm>
          <a:prstGeom prst="rect">
            <a:avLst/>
          </a:prstGeom>
        </p:spPr>
      </p:pic>
      <p:pic>
        <p:nvPicPr>
          <p:cNvPr id="8" name="Gráfico 7" descr="Tendencia al alza">
            <a:extLst>
              <a:ext uri="{FF2B5EF4-FFF2-40B4-BE49-F238E27FC236}">
                <a16:creationId xmlns:a16="http://schemas.microsoft.com/office/drawing/2014/main" id="{3BA98BDE-675F-41DC-8979-EA9F461FF8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17306" y="2468970"/>
            <a:ext cx="2363489" cy="2363489"/>
          </a:xfrm>
          <a:prstGeom prst="rect">
            <a:avLst/>
          </a:prstGeom>
        </p:spPr>
      </p:pic>
      <p:pic>
        <p:nvPicPr>
          <p:cNvPr id="10" name="Gráfico 9" descr="Señal de pulgar hacia arriba">
            <a:extLst>
              <a:ext uri="{FF2B5EF4-FFF2-40B4-BE49-F238E27FC236}">
                <a16:creationId xmlns:a16="http://schemas.microsoft.com/office/drawing/2014/main" id="{D8EFD8C1-F027-4C1C-AB8B-9FA3C11785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20673" y="2468971"/>
            <a:ext cx="2363489" cy="236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66932B-A137-4B21-A78C-BDF1B554F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600" dirty="0"/>
              <a:t>KNOWLEDGE MANAGEMENT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640CA1B-FAB9-4E16-A6E3-8F9D2329D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13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1F75B24-72F9-4DAD-B47F-6E415AB67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75" y="4425363"/>
            <a:ext cx="4962005" cy="203442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DD546BF-456D-4A92-A0C0-D4295D234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211" y="2127872"/>
            <a:ext cx="3130532" cy="2602255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BE0F6E5C-88BB-4A6F-B76D-C2B5585FD4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9315" y="1989141"/>
            <a:ext cx="1843025" cy="184302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6340403C-55C0-4828-A208-8F335F1153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92340" y="4083947"/>
            <a:ext cx="1594313" cy="18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71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MVP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2099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2D0B46-3A73-4418-AF61-7FD5E0954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MVP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FBF2F3D-B582-4D84-B182-6E926CE6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15</a:t>
            </a:fld>
            <a:endParaRPr lang="es-ES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D59BC42A-F810-462C-893C-1534B6927CC8}"/>
              </a:ext>
            </a:extLst>
          </p:cNvPr>
          <p:cNvSpPr/>
          <p:nvPr/>
        </p:nvSpPr>
        <p:spPr>
          <a:xfrm>
            <a:off x="4874028" y="3757353"/>
            <a:ext cx="2443942" cy="1645921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C0D5B0C-185B-4D09-B3F5-062998027F07}"/>
              </a:ext>
            </a:extLst>
          </p:cNvPr>
          <p:cNvSpPr txBox="1"/>
          <p:nvPr/>
        </p:nvSpPr>
        <p:spPr>
          <a:xfrm>
            <a:off x="4962697" y="3918593"/>
            <a:ext cx="22666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rgbClr val="404040"/>
                </a:solidFill>
              </a:rPr>
              <a:t>Core use cases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FE2952A-318E-4B1B-92E3-4722B034E095}"/>
              </a:ext>
            </a:extLst>
          </p:cNvPr>
          <p:cNvSpPr/>
          <p:nvPr/>
        </p:nvSpPr>
        <p:spPr>
          <a:xfrm>
            <a:off x="4874028" y="1898600"/>
            <a:ext cx="2443942" cy="1645921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4A02C1B-CF50-4554-8936-DFE84215C0CB}"/>
              </a:ext>
            </a:extLst>
          </p:cNvPr>
          <p:cNvSpPr txBox="1"/>
          <p:nvPr/>
        </p:nvSpPr>
        <p:spPr>
          <a:xfrm>
            <a:off x="4962697" y="2367617"/>
            <a:ext cx="22666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>
                <a:solidFill>
                  <a:srgbClr val="404040"/>
                </a:solidFill>
              </a:rPr>
              <a:t>Payment</a:t>
            </a:r>
            <a:endParaRPr lang="es-ES" sz="4000" dirty="0">
              <a:solidFill>
                <a:srgbClr val="404040"/>
              </a:solidFill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B477E2FC-1DBD-4691-B59F-FB6127B814FD}"/>
              </a:ext>
            </a:extLst>
          </p:cNvPr>
          <p:cNvSpPr/>
          <p:nvPr/>
        </p:nvSpPr>
        <p:spPr>
          <a:xfrm>
            <a:off x="7714210" y="4502728"/>
            <a:ext cx="2751510" cy="1645921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FFF2117-43AE-4C78-BE10-897E39A4006F}"/>
              </a:ext>
            </a:extLst>
          </p:cNvPr>
          <p:cNvSpPr txBox="1"/>
          <p:nvPr/>
        </p:nvSpPr>
        <p:spPr>
          <a:xfrm>
            <a:off x="7734990" y="4888089"/>
            <a:ext cx="2709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>
                <a:solidFill>
                  <a:srgbClr val="404040"/>
                </a:solidFill>
              </a:rPr>
              <a:t>Registration</a:t>
            </a:r>
            <a:endParaRPr lang="es-ES" sz="4000" dirty="0">
              <a:solidFill>
                <a:srgbClr val="404040"/>
              </a:solidFill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B706E27-B8EF-48C8-88C7-D79F55477A93}"/>
              </a:ext>
            </a:extLst>
          </p:cNvPr>
          <p:cNvSpPr/>
          <p:nvPr/>
        </p:nvSpPr>
        <p:spPr>
          <a:xfrm>
            <a:off x="2033846" y="4580314"/>
            <a:ext cx="2443942" cy="1645921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62B41AE-E06A-4C3F-880F-B71CAAF15976}"/>
              </a:ext>
            </a:extLst>
          </p:cNvPr>
          <p:cNvSpPr txBox="1"/>
          <p:nvPr/>
        </p:nvSpPr>
        <p:spPr>
          <a:xfrm>
            <a:off x="2119745" y="4741554"/>
            <a:ext cx="22666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rgbClr val="404040"/>
                </a:solidFill>
              </a:rPr>
              <a:t>Basic </a:t>
            </a:r>
            <a:r>
              <a:rPr lang="es-ES" sz="4000" dirty="0" err="1">
                <a:solidFill>
                  <a:srgbClr val="404040"/>
                </a:solidFill>
              </a:rPr>
              <a:t>admin</a:t>
            </a:r>
            <a:endParaRPr lang="es-ES" sz="4000" dirty="0">
              <a:solidFill>
                <a:srgbClr val="404040"/>
              </a:solidFill>
            </a:endParaRP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D8D5FD4-52BD-4B5B-9A1E-8A9B0C8A352F}"/>
              </a:ext>
            </a:extLst>
          </p:cNvPr>
          <p:cNvCxnSpPr>
            <a:stCxn id="5" idx="0"/>
            <a:endCxn id="11" idx="4"/>
          </p:cNvCxnSpPr>
          <p:nvPr/>
        </p:nvCxnSpPr>
        <p:spPr>
          <a:xfrm flipV="1">
            <a:off x="6095999" y="3544521"/>
            <a:ext cx="0" cy="212832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0299D0FF-3708-44AB-8102-F97E7BCD326B}"/>
              </a:ext>
            </a:extLst>
          </p:cNvPr>
          <p:cNvCxnSpPr>
            <a:cxnSpLocks/>
            <a:stCxn id="13" idx="1"/>
            <a:endCxn id="5" idx="6"/>
          </p:cNvCxnSpPr>
          <p:nvPr/>
        </p:nvCxnSpPr>
        <p:spPr>
          <a:xfrm flipH="1" flipV="1">
            <a:off x="7317970" y="4580314"/>
            <a:ext cx="799189" cy="163454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3C1C7BA8-CAE9-4108-BD2E-AFF202CD3961}"/>
              </a:ext>
            </a:extLst>
          </p:cNvPr>
          <p:cNvCxnSpPr>
            <a:cxnSpLocks/>
            <a:stCxn id="15" idx="7"/>
            <a:endCxn id="5" idx="2"/>
          </p:cNvCxnSpPr>
          <p:nvPr/>
        </p:nvCxnSpPr>
        <p:spPr>
          <a:xfrm flipV="1">
            <a:off x="4119881" y="4580314"/>
            <a:ext cx="754147" cy="241040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682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176442-4532-4153-AAE8-7AE2BB5AF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CLASSIFICATION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12F09E1-C859-4DF9-B618-496D7245F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16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06F9393-A77A-4516-A688-68034E847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653" y="2279903"/>
            <a:ext cx="6716694" cy="364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69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63FFCC5F-E01F-476B-BBC7-D91354817A6B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7775172" y="4371668"/>
            <a:ext cx="2125286" cy="1376881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31A25D3B-6F76-43CC-AE9C-928910231B55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7775172" y="3548248"/>
            <a:ext cx="2125286" cy="106185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E1B4AF62-5FE0-4FE1-B141-75F3863F51AC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7775172" y="2306420"/>
            <a:ext cx="2255519" cy="971033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6D8DCD0B-FE20-4F13-8D74-A282722E4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CORE USE CASES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B0B1BE3-24A8-4A62-A19D-05B57E442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17</a:t>
            </a:fld>
            <a:endParaRPr lang="es-ES"/>
          </a:p>
        </p:txBody>
      </p:sp>
      <p:pic>
        <p:nvPicPr>
          <p:cNvPr id="6" name="Gráfico 5" descr="Hombre">
            <a:extLst>
              <a:ext uri="{FF2B5EF4-FFF2-40B4-BE49-F238E27FC236}">
                <a16:creationId xmlns:a16="http://schemas.microsoft.com/office/drawing/2014/main" id="{F712FC57-5578-4857-95B4-7A22ACADC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236" y="2938923"/>
            <a:ext cx="1903614" cy="1903614"/>
          </a:xfrm>
          <a:prstGeom prst="rect">
            <a:avLst/>
          </a:prstGeom>
        </p:spPr>
      </p:pic>
      <p:pic>
        <p:nvPicPr>
          <p:cNvPr id="7" name="Gráfico 6" descr="Hombre">
            <a:extLst>
              <a:ext uri="{FF2B5EF4-FFF2-40B4-BE49-F238E27FC236}">
                <a16:creationId xmlns:a16="http://schemas.microsoft.com/office/drawing/2014/main" id="{506F3C63-61DC-4898-AB23-593ECC2AB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4150" y="2938923"/>
            <a:ext cx="1903614" cy="190361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FBD5C79-31AC-47D3-B10F-48F7F277819B}"/>
              </a:ext>
            </a:extLst>
          </p:cNvPr>
          <p:cNvSpPr txBox="1"/>
          <p:nvPr/>
        </p:nvSpPr>
        <p:spPr>
          <a:xfrm>
            <a:off x="0" y="4842350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Unregistered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user</a:t>
            </a:r>
            <a:endParaRPr lang="es-ES" sz="2800" dirty="0">
              <a:solidFill>
                <a:srgbClr val="40404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C706173-675F-4282-A18F-A3FDB6E20CCD}"/>
              </a:ext>
            </a:extLst>
          </p:cNvPr>
          <p:cNvSpPr txBox="1"/>
          <p:nvPr/>
        </p:nvSpPr>
        <p:spPr>
          <a:xfrm>
            <a:off x="4214251" y="4389134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rgbClr val="404040"/>
                </a:solidFill>
              </a:rPr>
              <a:t>&lt;&lt;</a:t>
            </a:r>
            <a:r>
              <a:rPr lang="es-ES" sz="2800" dirty="0" err="1">
                <a:solidFill>
                  <a:srgbClr val="404040"/>
                </a:solidFill>
              </a:rPr>
              <a:t>includes</a:t>
            </a:r>
            <a:r>
              <a:rPr lang="es-ES" sz="2800" dirty="0">
                <a:solidFill>
                  <a:srgbClr val="404040"/>
                </a:solidFill>
              </a:rPr>
              <a:t>&gt;&gt;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0B3A1591-E62A-4AE5-BFFF-18F4F0C32991}"/>
              </a:ext>
            </a:extLst>
          </p:cNvPr>
          <p:cNvSpPr/>
          <p:nvPr/>
        </p:nvSpPr>
        <p:spPr>
          <a:xfrm>
            <a:off x="4272742" y="1764345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443A1E1-4C1A-4EA1-A235-2E1825CABE1B}"/>
              </a:ext>
            </a:extLst>
          </p:cNvPr>
          <p:cNvSpPr txBox="1"/>
          <p:nvPr/>
        </p:nvSpPr>
        <p:spPr>
          <a:xfrm>
            <a:off x="4590573" y="1829366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Refresh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deadman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switch</a:t>
            </a:r>
            <a:endParaRPr lang="es-ES" sz="2800" dirty="0">
              <a:solidFill>
                <a:srgbClr val="404040"/>
              </a:solidFill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152E6F0-DF66-43DA-BF9E-A78F093FCF0B}"/>
              </a:ext>
            </a:extLst>
          </p:cNvPr>
          <p:cNvSpPr/>
          <p:nvPr/>
        </p:nvSpPr>
        <p:spPr>
          <a:xfrm>
            <a:off x="4272742" y="3006173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571BBAA-F079-47E9-AC2A-CB5971BDCBE0}"/>
              </a:ext>
            </a:extLst>
          </p:cNvPr>
          <p:cNvSpPr txBox="1"/>
          <p:nvPr/>
        </p:nvSpPr>
        <p:spPr>
          <a:xfrm>
            <a:off x="4518530" y="3071520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Select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type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of</a:t>
            </a:r>
            <a:r>
              <a:rPr lang="es-ES" sz="2800" dirty="0">
                <a:solidFill>
                  <a:srgbClr val="404040"/>
                </a:solidFill>
              </a:rPr>
              <a:t> capsule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26C1D332-8860-4AA1-9360-7293DA776A12}"/>
              </a:ext>
            </a:extLst>
          </p:cNvPr>
          <p:cNvSpPr/>
          <p:nvPr/>
        </p:nvSpPr>
        <p:spPr>
          <a:xfrm>
            <a:off x="4272742" y="5206474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B8D938F-F660-4A45-A731-85DF167B6C19}"/>
              </a:ext>
            </a:extLst>
          </p:cNvPr>
          <p:cNvSpPr txBox="1"/>
          <p:nvPr/>
        </p:nvSpPr>
        <p:spPr>
          <a:xfrm>
            <a:off x="4590573" y="5271495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Pay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for</a:t>
            </a:r>
            <a:r>
              <a:rPr lang="es-ES" sz="2800" dirty="0">
                <a:solidFill>
                  <a:srgbClr val="404040"/>
                </a:solidFill>
              </a:rPr>
              <a:t> a</a:t>
            </a:r>
          </a:p>
          <a:p>
            <a:pPr algn="ctr"/>
            <a:r>
              <a:rPr lang="es-ES" sz="2800" dirty="0">
                <a:solidFill>
                  <a:srgbClr val="404040"/>
                </a:solidFill>
              </a:rPr>
              <a:t>capsule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F85D61BF-EC18-456A-943F-11F794BE71AB}"/>
              </a:ext>
            </a:extLst>
          </p:cNvPr>
          <p:cNvCxnSpPr>
            <a:cxnSpLocks/>
            <a:stCxn id="16" idx="1"/>
            <a:endCxn id="14" idx="3"/>
          </p:cNvCxnSpPr>
          <p:nvPr/>
        </p:nvCxnSpPr>
        <p:spPr>
          <a:xfrm flipV="1">
            <a:off x="4785661" y="3931553"/>
            <a:ext cx="0" cy="1433691"/>
          </a:xfrm>
          <a:prstGeom prst="straightConnector1">
            <a:avLst/>
          </a:prstGeom>
          <a:ln w="38100">
            <a:solidFill>
              <a:srgbClr val="BD582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7FD1A1D-F98A-4275-BC37-DEBBAE4A3EA3}"/>
              </a:ext>
            </a:extLst>
          </p:cNvPr>
          <p:cNvSpPr txBox="1"/>
          <p:nvPr/>
        </p:nvSpPr>
        <p:spPr>
          <a:xfrm>
            <a:off x="9112826" y="4994750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Registered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user</a:t>
            </a:r>
            <a:endParaRPr lang="es-ES" sz="2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605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63FFCC5F-E01F-476B-BBC7-D91354817A6B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7775172" y="4479016"/>
            <a:ext cx="2183475" cy="792099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31A25D3B-6F76-43CC-AE9C-928910231B55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7775172" y="3787225"/>
            <a:ext cx="2125286" cy="32303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E1B4AF62-5FE0-4FE1-B141-75F3863F51AC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7775172" y="2306420"/>
            <a:ext cx="2255519" cy="971033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6D8DCD0B-FE20-4F13-8D74-A282722E4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CORE USE CASES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B0B1BE3-24A8-4A62-A19D-05B57E442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18</a:t>
            </a:fld>
            <a:endParaRPr lang="es-ES"/>
          </a:p>
        </p:txBody>
      </p:sp>
      <p:pic>
        <p:nvPicPr>
          <p:cNvPr id="6" name="Gráfico 5" descr="Hombre">
            <a:extLst>
              <a:ext uri="{FF2B5EF4-FFF2-40B4-BE49-F238E27FC236}">
                <a16:creationId xmlns:a16="http://schemas.microsoft.com/office/drawing/2014/main" id="{F712FC57-5578-4857-95B4-7A22ACADC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236" y="2938923"/>
            <a:ext cx="1903614" cy="1903614"/>
          </a:xfrm>
          <a:prstGeom prst="rect">
            <a:avLst/>
          </a:prstGeom>
        </p:spPr>
      </p:pic>
      <p:pic>
        <p:nvPicPr>
          <p:cNvPr id="7" name="Gráfico 6" descr="Hombre">
            <a:extLst>
              <a:ext uri="{FF2B5EF4-FFF2-40B4-BE49-F238E27FC236}">
                <a16:creationId xmlns:a16="http://schemas.microsoft.com/office/drawing/2014/main" id="{506F3C63-61DC-4898-AB23-593ECC2AB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4150" y="2938923"/>
            <a:ext cx="1903614" cy="190361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FBD5C79-31AC-47D3-B10F-48F7F277819B}"/>
              </a:ext>
            </a:extLst>
          </p:cNvPr>
          <p:cNvSpPr txBox="1"/>
          <p:nvPr/>
        </p:nvSpPr>
        <p:spPr>
          <a:xfrm>
            <a:off x="0" y="4842350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Unregistered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user</a:t>
            </a:r>
            <a:endParaRPr lang="es-ES" sz="2800" dirty="0">
              <a:solidFill>
                <a:srgbClr val="404040"/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0B3A1591-E62A-4AE5-BFFF-18F4F0C32991}"/>
              </a:ext>
            </a:extLst>
          </p:cNvPr>
          <p:cNvSpPr/>
          <p:nvPr/>
        </p:nvSpPr>
        <p:spPr>
          <a:xfrm>
            <a:off x="4272742" y="1764345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443A1E1-4C1A-4EA1-A235-2E1825CABE1B}"/>
              </a:ext>
            </a:extLst>
          </p:cNvPr>
          <p:cNvSpPr txBox="1"/>
          <p:nvPr/>
        </p:nvSpPr>
        <p:spPr>
          <a:xfrm>
            <a:off x="4590573" y="1829366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Delete</a:t>
            </a:r>
            <a:endParaRPr lang="es-ES" sz="2800" dirty="0">
              <a:solidFill>
                <a:srgbClr val="404040"/>
              </a:solidFill>
            </a:endParaRPr>
          </a:p>
          <a:p>
            <a:pPr algn="ctr"/>
            <a:r>
              <a:rPr lang="es-ES" sz="2800" dirty="0">
                <a:solidFill>
                  <a:srgbClr val="404040"/>
                </a:solidFill>
              </a:rPr>
              <a:t>capsule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152E6F0-DF66-43DA-BF9E-A78F093FCF0B}"/>
              </a:ext>
            </a:extLst>
          </p:cNvPr>
          <p:cNvSpPr/>
          <p:nvPr/>
        </p:nvSpPr>
        <p:spPr>
          <a:xfrm>
            <a:off x="4272742" y="3245150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571BBAA-F079-47E9-AC2A-CB5971BDCBE0}"/>
              </a:ext>
            </a:extLst>
          </p:cNvPr>
          <p:cNvSpPr txBox="1"/>
          <p:nvPr/>
        </p:nvSpPr>
        <p:spPr>
          <a:xfrm>
            <a:off x="4518530" y="3310497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Create</a:t>
            </a:r>
            <a:r>
              <a:rPr lang="es-ES" sz="2800" dirty="0">
                <a:solidFill>
                  <a:srgbClr val="404040"/>
                </a:solidFill>
              </a:rPr>
              <a:t> free</a:t>
            </a:r>
          </a:p>
          <a:p>
            <a:pPr algn="ctr"/>
            <a:r>
              <a:rPr lang="es-ES" sz="2800" dirty="0">
                <a:solidFill>
                  <a:srgbClr val="404040"/>
                </a:solidFill>
              </a:rPr>
              <a:t>capsule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26C1D332-8860-4AA1-9360-7293DA776A12}"/>
              </a:ext>
            </a:extLst>
          </p:cNvPr>
          <p:cNvSpPr/>
          <p:nvPr/>
        </p:nvSpPr>
        <p:spPr>
          <a:xfrm>
            <a:off x="4272742" y="4729040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B8D938F-F660-4A45-A731-85DF167B6C19}"/>
              </a:ext>
            </a:extLst>
          </p:cNvPr>
          <p:cNvSpPr txBox="1"/>
          <p:nvPr/>
        </p:nvSpPr>
        <p:spPr>
          <a:xfrm>
            <a:off x="4590573" y="4794061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rgbClr val="404040"/>
                </a:solidFill>
              </a:rPr>
              <a:t>View</a:t>
            </a:r>
          </a:p>
          <a:p>
            <a:pPr algn="ctr"/>
            <a:r>
              <a:rPr lang="es-ES" sz="2800" dirty="0">
                <a:solidFill>
                  <a:srgbClr val="404040"/>
                </a:solidFill>
              </a:rPr>
              <a:t>capsule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7FD1A1D-F98A-4275-BC37-DEBBAE4A3EA3}"/>
              </a:ext>
            </a:extLst>
          </p:cNvPr>
          <p:cNvSpPr txBox="1"/>
          <p:nvPr/>
        </p:nvSpPr>
        <p:spPr>
          <a:xfrm>
            <a:off x="9112826" y="4994750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Registered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user</a:t>
            </a:r>
            <a:endParaRPr lang="es-ES" sz="2800" dirty="0">
              <a:solidFill>
                <a:srgbClr val="404040"/>
              </a:solidFill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153E7D7-69AB-4D9B-9AF6-4BF6506738F5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2161309" y="4329300"/>
            <a:ext cx="2111433" cy="941815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048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004EC2-A217-49FE-9F3B-59B6D043E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MOCKUPS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048F94-E5AC-4583-94D5-2FD349247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19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439374C-E67A-4536-AE89-046DCE758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262" y="1876367"/>
            <a:ext cx="3453476" cy="345347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CA1A4D4-75A1-4C74-AD96-2F1801053BC6}"/>
              </a:ext>
            </a:extLst>
          </p:cNvPr>
          <p:cNvSpPr txBox="1"/>
          <p:nvPr/>
        </p:nvSpPr>
        <p:spPr>
          <a:xfrm>
            <a:off x="152399" y="5412946"/>
            <a:ext cx="11887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404040"/>
                </a:solidFill>
              </a:rPr>
              <a:t>https://marvelapp.com/4395g15/screen/53795517</a:t>
            </a:r>
          </a:p>
        </p:txBody>
      </p:sp>
    </p:spTree>
    <p:extLst>
      <p:ext uri="{BB962C8B-B14F-4D97-AF65-F5344CB8AC3E}">
        <p14:creationId xmlns:p14="http://schemas.microsoft.com/office/powerpoint/2010/main" val="514912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1E8AD3-B264-4370-9943-5BE1B87E4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OVERVIEW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69F902-2305-49C1-A06C-67FFFCBF5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886201"/>
          </a:xfrm>
        </p:spPr>
        <p:txBody>
          <a:bodyPr>
            <a:noAutofit/>
          </a:bodyPr>
          <a:lstStyle/>
          <a:p>
            <a:r>
              <a:rPr lang="es-ES" sz="4400" dirty="0"/>
              <a:t>Idea</a:t>
            </a:r>
          </a:p>
          <a:p>
            <a:r>
              <a:rPr lang="es-ES" sz="4400" dirty="0" err="1"/>
              <a:t>Team</a:t>
            </a:r>
            <a:endParaRPr lang="es-ES" sz="4400" dirty="0"/>
          </a:p>
          <a:p>
            <a:r>
              <a:rPr lang="es-ES" sz="4400" dirty="0"/>
              <a:t>MVP</a:t>
            </a:r>
          </a:p>
          <a:p>
            <a:r>
              <a:rPr lang="es-ES" sz="4400" dirty="0" err="1"/>
              <a:t>Viability</a:t>
            </a:r>
            <a:r>
              <a:rPr lang="es-ES" sz="4400" dirty="0"/>
              <a:t> </a:t>
            </a:r>
            <a:r>
              <a:rPr lang="es-ES" sz="4400" dirty="0" err="1"/>
              <a:t>study</a:t>
            </a:r>
            <a:endParaRPr lang="es-ES" sz="4400" dirty="0"/>
          </a:p>
          <a:p>
            <a:r>
              <a:rPr lang="es-ES" sz="4400" dirty="0"/>
              <a:t>Technologies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E21563C-30BB-484D-ACB0-F56738B96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886201"/>
          </a:xfrm>
        </p:spPr>
        <p:txBody>
          <a:bodyPr>
            <a:normAutofit/>
          </a:bodyPr>
          <a:lstStyle/>
          <a:p>
            <a:r>
              <a:rPr lang="es-ES" sz="4400" dirty="0" err="1"/>
              <a:t>Innovation</a:t>
            </a:r>
            <a:endParaRPr lang="es-ES" sz="4400" dirty="0"/>
          </a:p>
          <a:p>
            <a:r>
              <a:rPr lang="es-ES" sz="4400" dirty="0" err="1"/>
              <a:t>Competitors</a:t>
            </a:r>
            <a:endParaRPr lang="es-ES" sz="4400" dirty="0"/>
          </a:p>
          <a:p>
            <a:r>
              <a:rPr lang="es-ES" sz="4400" dirty="0" err="1"/>
              <a:t>Pilot</a:t>
            </a:r>
            <a:r>
              <a:rPr lang="es-ES" sz="4400" dirty="0"/>
              <a:t> </a:t>
            </a:r>
            <a:r>
              <a:rPr lang="es-ES" sz="4400" dirty="0" err="1"/>
              <a:t>users</a:t>
            </a:r>
            <a:endParaRPr lang="es-ES" sz="4400" dirty="0"/>
          </a:p>
          <a:p>
            <a:r>
              <a:rPr lang="es-ES" sz="4400" dirty="0" err="1"/>
              <a:t>Costs</a:t>
            </a:r>
            <a:endParaRPr lang="es-ES" sz="4400" dirty="0"/>
          </a:p>
          <a:p>
            <a:r>
              <a:rPr lang="es-ES" sz="4400" dirty="0" err="1"/>
              <a:t>Conclusions</a:t>
            </a:r>
            <a:endParaRPr lang="es-ES" sz="4400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78EE4B39-30A6-481E-BAB1-B7D11AEAD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9292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3896E9-ED72-407D-925B-8DC8842ED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PAYMENT PLANS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8749E0A-2410-45CF-B003-83539A3C7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20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37A6C9C-A491-4B68-BB09-C5991AB01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531404"/>
              </p:ext>
            </p:extLst>
          </p:nvPr>
        </p:nvGraphicFramePr>
        <p:xfrm>
          <a:off x="163483" y="1737360"/>
          <a:ext cx="11865033" cy="45616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55011">
                  <a:extLst>
                    <a:ext uri="{9D8B030D-6E8A-4147-A177-3AD203B41FA5}">
                      <a16:colId xmlns:a16="http://schemas.microsoft.com/office/drawing/2014/main" val="3277476143"/>
                    </a:ext>
                  </a:extLst>
                </a:gridCol>
                <a:gridCol w="3955011">
                  <a:extLst>
                    <a:ext uri="{9D8B030D-6E8A-4147-A177-3AD203B41FA5}">
                      <a16:colId xmlns:a16="http://schemas.microsoft.com/office/drawing/2014/main" val="689465909"/>
                    </a:ext>
                  </a:extLst>
                </a:gridCol>
                <a:gridCol w="3955011">
                  <a:extLst>
                    <a:ext uri="{9D8B030D-6E8A-4147-A177-3AD203B41FA5}">
                      <a16:colId xmlns:a16="http://schemas.microsoft.com/office/drawing/2014/main" val="3723887478"/>
                    </a:ext>
                  </a:extLst>
                </a:gridCol>
              </a:tblGrid>
              <a:tr h="538328"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Premium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80217"/>
                  </a:ext>
                </a:extLst>
              </a:tr>
              <a:tr h="542817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10 €/</a:t>
                      </a:r>
                      <a:r>
                        <a:rPr lang="es-ES" sz="2800" dirty="0" err="1"/>
                        <a:t>year</a:t>
                      </a:r>
                      <a:endParaRPr lang="es-E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787165"/>
                  </a:ext>
                </a:extLst>
              </a:tr>
              <a:tr h="537837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Space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10 MB/</a:t>
                      </a:r>
                      <a:r>
                        <a:rPr lang="es-ES" sz="2800" dirty="0" err="1"/>
                        <a:t>user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100 MB/capsule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495759"/>
                  </a:ext>
                </a:extLst>
              </a:tr>
              <a:tr h="704863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Social </a:t>
                      </a:r>
                      <a:r>
                        <a:rPr lang="es-ES" sz="2800" dirty="0" err="1"/>
                        <a:t>network</a:t>
                      </a:r>
                      <a:r>
                        <a:rPr lang="es-ES" sz="2800" dirty="0"/>
                        <a:t> and email </a:t>
                      </a:r>
                      <a:r>
                        <a:rPr lang="es-ES" sz="2800" dirty="0" err="1"/>
                        <a:t>integration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381243"/>
                  </a:ext>
                </a:extLst>
              </a:tr>
              <a:tr h="534786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Capsule </a:t>
                      </a:r>
                      <a:r>
                        <a:rPr lang="es-ES" sz="2800" dirty="0" err="1"/>
                        <a:t>scheduling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Up </a:t>
                      </a:r>
                      <a:r>
                        <a:rPr lang="es-ES" sz="2800" dirty="0" err="1"/>
                        <a:t>to</a:t>
                      </a:r>
                      <a:r>
                        <a:rPr lang="es-ES" sz="2800" dirty="0"/>
                        <a:t> 1 </a:t>
                      </a:r>
                      <a:r>
                        <a:rPr lang="es-ES" sz="2800" dirty="0" err="1"/>
                        <a:t>year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Depends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on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subscription</a:t>
                      </a:r>
                      <a:endParaRPr lang="es-E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613213"/>
                  </a:ext>
                </a:extLst>
              </a:tr>
              <a:tr h="704863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Open capsule </a:t>
                      </a:r>
                      <a:r>
                        <a:rPr lang="es-ES" sz="2800" dirty="0" err="1"/>
                        <a:t>duration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6 </a:t>
                      </a:r>
                      <a:r>
                        <a:rPr lang="es-ES" sz="2800" dirty="0" err="1"/>
                        <a:t>months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 </a:t>
                      </a:r>
                      <a:r>
                        <a:rPr lang="es-ES" sz="2800" dirty="0" err="1"/>
                        <a:t>year</a:t>
                      </a:r>
                      <a:r>
                        <a:rPr lang="es-ES" sz="2800" dirty="0"/>
                        <a:t> after </a:t>
                      </a:r>
                      <a:r>
                        <a:rPr lang="es-ES" sz="2800" dirty="0" err="1"/>
                        <a:t>subscription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expiration</a:t>
                      </a:r>
                      <a:endParaRPr lang="es-E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964390"/>
                  </a:ext>
                </a:extLst>
              </a:tr>
              <a:tr h="512618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Duration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extension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22628"/>
                  </a:ext>
                </a:extLst>
              </a:tr>
            </a:tbl>
          </a:graphicData>
        </a:graphic>
      </p:graphicFrame>
      <p:pic>
        <p:nvPicPr>
          <p:cNvPr id="11" name="Gráfico 10" descr="Marca de verificación">
            <a:extLst>
              <a:ext uri="{FF2B5EF4-FFF2-40B4-BE49-F238E27FC236}">
                <a16:creationId xmlns:a16="http://schemas.microsoft.com/office/drawing/2014/main" id="{B3006EBF-9DF7-4822-A23C-C52CA543B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2098" y="3429000"/>
            <a:ext cx="714203" cy="714203"/>
          </a:xfrm>
          <a:prstGeom prst="rect">
            <a:avLst/>
          </a:prstGeom>
        </p:spPr>
      </p:pic>
      <p:pic>
        <p:nvPicPr>
          <p:cNvPr id="13" name="Gráfico 12" descr="Cerrar">
            <a:extLst>
              <a:ext uri="{FF2B5EF4-FFF2-40B4-BE49-F238E27FC236}">
                <a16:creationId xmlns:a16="http://schemas.microsoft.com/office/drawing/2014/main" id="{68358952-4011-4112-92D9-06228BAADE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8896" y="5665213"/>
            <a:ext cx="714203" cy="714203"/>
          </a:xfrm>
          <a:prstGeom prst="rect">
            <a:avLst/>
          </a:prstGeom>
        </p:spPr>
      </p:pic>
      <p:pic>
        <p:nvPicPr>
          <p:cNvPr id="14" name="Gráfico 13" descr="Marca de verificación">
            <a:extLst>
              <a:ext uri="{FF2B5EF4-FFF2-40B4-BE49-F238E27FC236}">
                <a16:creationId xmlns:a16="http://schemas.microsoft.com/office/drawing/2014/main" id="{EA6631B4-88F9-4F10-9390-42FECB271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8897" y="3434928"/>
            <a:ext cx="714203" cy="714203"/>
          </a:xfrm>
          <a:prstGeom prst="rect">
            <a:avLst/>
          </a:prstGeom>
        </p:spPr>
      </p:pic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697C6256-EDE2-42A9-9A2C-5C5367E1A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2098" y="5665212"/>
            <a:ext cx="714203" cy="71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9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VIABILITY STUDY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4290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10">
            <a:extLst>
              <a:ext uri="{FF2B5EF4-FFF2-40B4-BE49-F238E27FC236}">
                <a16:creationId xmlns:a16="http://schemas.microsoft.com/office/drawing/2014/main" id="{D8425564-0499-425C-A9EC-807BFB38E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108" y="1802923"/>
            <a:ext cx="6656743" cy="4437829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DC5D59-212C-41B4-984A-D8386A1F4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VIABILITY STUDY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4542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916980D4-A5FA-4AD9-82E7-FC31A7B22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954" y="1802923"/>
            <a:ext cx="7356090" cy="443782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DC5D59-212C-41B4-984A-D8386A1F4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VIABILITY STUDY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7010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018C2F9-711D-4CB0-B343-C1C2B46215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" b="2638"/>
          <a:stretch/>
        </p:blipFill>
        <p:spPr>
          <a:xfrm>
            <a:off x="2776162" y="1895302"/>
            <a:ext cx="6700636" cy="422840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DC5D59-212C-41B4-984A-D8386A1F4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VIABILITY STUDY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0181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630F36E7-2C04-4BCC-8750-0E8D31415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930" y="1802922"/>
            <a:ext cx="6991099" cy="443782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DC5D59-212C-41B4-984A-D8386A1F4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VIABILITY STUDY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1558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40721352-C803-4C8D-AFE2-F896F6E2B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669" y="1802923"/>
            <a:ext cx="7410660" cy="443782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DC5D59-212C-41B4-984A-D8386A1F4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VIABILITY STUDY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5013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3920" y="764493"/>
            <a:ext cx="10424160" cy="3566160"/>
          </a:xfrm>
        </p:spPr>
        <p:txBody>
          <a:bodyPr>
            <a:normAutofit/>
          </a:bodyPr>
          <a:lstStyle/>
          <a:p>
            <a:pPr algn="ctr"/>
            <a:r>
              <a:rPr lang="es-ES" sz="12800" dirty="0"/>
              <a:t>TECHNOLOGIES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7109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A4B109-F90D-4EFC-9634-365A9388D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TECHNOLOGIES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5FB853-EFF7-4D44-ACE2-A9D8F7C77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28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EAE14DE-40C3-4374-8227-1599F41E7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818" y="1630678"/>
            <a:ext cx="2632363" cy="131618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2781D62-DC40-440C-9CBC-5801F2EC767B}"/>
              </a:ext>
            </a:extLst>
          </p:cNvPr>
          <p:cNvSpPr txBox="1"/>
          <p:nvPr/>
        </p:nvSpPr>
        <p:spPr>
          <a:xfrm>
            <a:off x="4325389" y="2562139"/>
            <a:ext cx="36021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404040"/>
                </a:solidFill>
              </a:rPr>
              <a:t>Main</a:t>
            </a:r>
            <a:r>
              <a:rPr lang="es-ES" sz="4400" dirty="0">
                <a:solidFill>
                  <a:srgbClr val="404040"/>
                </a:solidFill>
              </a:rPr>
              <a:t> web app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BE39994-0F79-4391-81C7-553C1BB41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269" y="3331580"/>
            <a:ext cx="2632363" cy="131618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57049FE-719A-435E-9332-CAB7B2A35793}"/>
              </a:ext>
            </a:extLst>
          </p:cNvPr>
          <p:cNvSpPr txBox="1"/>
          <p:nvPr/>
        </p:nvSpPr>
        <p:spPr>
          <a:xfrm>
            <a:off x="678872" y="4258882"/>
            <a:ext cx="57191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404040"/>
                </a:solidFill>
              </a:rPr>
              <a:t>Users</a:t>
            </a:r>
            <a:r>
              <a:rPr lang="es-ES" sz="4400" dirty="0">
                <a:solidFill>
                  <a:srgbClr val="404040"/>
                </a:solidFill>
              </a:rPr>
              <a:t> and capsules </a:t>
            </a:r>
            <a:r>
              <a:rPr lang="es-ES" sz="4400" dirty="0" err="1">
                <a:solidFill>
                  <a:srgbClr val="404040"/>
                </a:solidFill>
              </a:rPr>
              <a:t>APIs</a:t>
            </a:r>
            <a:endParaRPr lang="es-ES" sz="4400" dirty="0">
              <a:solidFill>
                <a:srgbClr val="404040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0B26B6C-F125-4F87-9D3C-9349312F7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799" y="3331580"/>
            <a:ext cx="2632363" cy="131618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502BCA5-D1D0-4C0D-89F1-A373D1FF7C1B}"/>
              </a:ext>
            </a:extLst>
          </p:cNvPr>
          <p:cNvSpPr txBox="1"/>
          <p:nvPr/>
        </p:nvSpPr>
        <p:spPr>
          <a:xfrm>
            <a:off x="7015945" y="4258881"/>
            <a:ext cx="41840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404040"/>
                </a:solidFill>
              </a:rPr>
              <a:t>Social media </a:t>
            </a:r>
            <a:r>
              <a:rPr lang="es-ES" sz="4400" dirty="0" err="1">
                <a:solidFill>
                  <a:srgbClr val="404040"/>
                </a:solidFill>
              </a:rPr>
              <a:t>APIs</a:t>
            </a:r>
            <a:endParaRPr lang="es-ES" sz="4400" dirty="0">
              <a:solidFill>
                <a:srgbClr val="404040"/>
              </a:solidFill>
            </a:endParaRP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A030BE19-15B8-412C-BF80-7EB166E16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54302" y="1839029"/>
            <a:ext cx="1506794" cy="72311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4C7ABC7-C5E1-496A-BC5A-CBC0CF0713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571" y="1904048"/>
            <a:ext cx="1106422" cy="76944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A39E6941-C070-49B8-93C1-0C5717BBAF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799" y="5026689"/>
            <a:ext cx="1154194" cy="1154194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D9C3E886-BDEB-47B9-A2FC-1C176E3B42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5943" y="2074198"/>
            <a:ext cx="1868359" cy="524920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0C603FEA-CE17-4D0E-A9E2-92CF1EB6ED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78841" y="5028322"/>
            <a:ext cx="1119218" cy="115419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151E1DCF-0D2C-4515-9E0B-C65406A880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988" y="5020899"/>
            <a:ext cx="1970359" cy="1108327"/>
          </a:xfrm>
          <a:prstGeom prst="rect">
            <a:avLst/>
          </a:prstGeom>
        </p:spPr>
      </p:pic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2D0E2387-7C26-471F-A4B7-CCC99062D4D5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126480" y="3331580"/>
            <a:ext cx="0" cy="658091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0B6DB300-AE91-471B-9B8B-967938F88E02}"/>
              </a:ext>
            </a:extLst>
          </p:cNvPr>
          <p:cNvCxnSpPr>
            <a:cxnSpLocks/>
          </p:cNvCxnSpPr>
          <p:nvPr/>
        </p:nvCxnSpPr>
        <p:spPr>
          <a:xfrm flipH="1">
            <a:off x="5020888" y="3989671"/>
            <a:ext cx="2604654" cy="0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7910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D2916F-C471-4CEE-9922-E4CCC61FF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TECHNOLOGIES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93F38F7-49C5-4F39-959C-FBC4629CC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29</a:t>
            </a:fld>
            <a:endParaRPr lang="es-ES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531942FB-F74A-4319-8DA1-F268FC86D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82512" y="1817684"/>
            <a:ext cx="4100426" cy="411414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6650E17-AD9A-4502-B58D-43132067995C}"/>
              </a:ext>
            </a:extLst>
          </p:cNvPr>
          <p:cNvSpPr txBox="1"/>
          <p:nvPr/>
        </p:nvSpPr>
        <p:spPr>
          <a:xfrm>
            <a:off x="6882938" y="1904984"/>
            <a:ext cx="174567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5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46884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IDEA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A612AB8-7194-477D-9B27-67AC9BC55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77531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7DB8FA-51FC-4DE5-A239-C4AC5D2B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600" dirty="0"/>
              <a:t>CONTINUOUS INTEGRATION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C9B2455-4B57-4DE4-BBEF-24BEC3D0B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30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AC6D7B0-F9C9-4B10-9375-FE226707B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615" y="2656128"/>
            <a:ext cx="7871729" cy="246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658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INNOVATION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8463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AF94E-E72C-4503-958F-DD41B14C3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INNOVATION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CB4E411-A102-46B9-A8A7-62956DB4F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32</a:t>
            </a:fld>
            <a:endParaRPr lang="es-ES"/>
          </a:p>
        </p:txBody>
      </p:sp>
      <p:pic>
        <p:nvPicPr>
          <p:cNvPr id="6" name="Gráfico 5" descr="Bombilla">
            <a:extLst>
              <a:ext uri="{FF2B5EF4-FFF2-40B4-BE49-F238E27FC236}">
                <a16:creationId xmlns:a16="http://schemas.microsoft.com/office/drawing/2014/main" id="{FE6812B1-CF5F-4B6F-8240-AC96C0CB3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71404" y="2309553"/>
            <a:ext cx="3084022" cy="3084022"/>
          </a:xfrm>
          <a:prstGeom prst="rect">
            <a:avLst/>
          </a:prstGeom>
        </p:spPr>
      </p:pic>
      <p:pic>
        <p:nvPicPr>
          <p:cNvPr id="8" name="Gráfico 7" descr="Indicador">
            <a:extLst>
              <a:ext uri="{FF2B5EF4-FFF2-40B4-BE49-F238E27FC236}">
                <a16:creationId xmlns:a16="http://schemas.microsoft.com/office/drawing/2014/main" id="{065AC60A-64AF-4766-AC68-4B4677915E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7233" y="2309553"/>
            <a:ext cx="2502130" cy="250213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A7C347E-B124-4892-9069-AC5754011F77}"/>
              </a:ext>
            </a:extLst>
          </p:cNvPr>
          <p:cNvSpPr txBox="1"/>
          <p:nvPr/>
        </p:nvSpPr>
        <p:spPr>
          <a:xfrm>
            <a:off x="6096000" y="4660601"/>
            <a:ext cx="35245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rgbClr val="404040"/>
                </a:solidFill>
              </a:rPr>
              <a:t>High </a:t>
            </a:r>
            <a:r>
              <a:rPr lang="es-ES" sz="4400" dirty="0" err="1">
                <a:solidFill>
                  <a:srgbClr val="404040"/>
                </a:solidFill>
              </a:rPr>
              <a:t>service</a:t>
            </a:r>
            <a:r>
              <a:rPr lang="es-ES" sz="4400" dirty="0">
                <a:solidFill>
                  <a:srgbClr val="404040"/>
                </a:solidFill>
              </a:rPr>
              <a:t> </a:t>
            </a:r>
            <a:r>
              <a:rPr lang="es-ES" sz="4400" dirty="0" err="1">
                <a:solidFill>
                  <a:srgbClr val="404040"/>
                </a:solidFill>
              </a:rPr>
              <a:t>innovation</a:t>
            </a:r>
            <a:endParaRPr lang="es-ES" sz="44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5955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COMPETITORS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8413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7F0858-8AFB-47CC-8310-3C0FBF07C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COMPETITORS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8746B4-D481-401C-85B4-FA43B9F99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34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5CF85D34-95EE-4180-B4F5-236E9AB81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585278"/>
              </p:ext>
            </p:extLst>
          </p:nvPr>
        </p:nvGraphicFramePr>
        <p:xfrm>
          <a:off x="104370" y="1532203"/>
          <a:ext cx="11983260" cy="47792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11797">
                  <a:extLst>
                    <a:ext uri="{9D8B030D-6E8A-4147-A177-3AD203B41FA5}">
                      <a16:colId xmlns:a16="http://schemas.microsoft.com/office/drawing/2014/main" val="274746945"/>
                    </a:ext>
                  </a:extLst>
                </a:gridCol>
                <a:gridCol w="2083723">
                  <a:extLst>
                    <a:ext uri="{9D8B030D-6E8A-4147-A177-3AD203B41FA5}">
                      <a16:colId xmlns:a16="http://schemas.microsoft.com/office/drawing/2014/main" val="3535528314"/>
                    </a:ext>
                  </a:extLst>
                </a:gridCol>
                <a:gridCol w="2216728">
                  <a:extLst>
                    <a:ext uri="{9D8B030D-6E8A-4147-A177-3AD203B41FA5}">
                      <a16:colId xmlns:a16="http://schemas.microsoft.com/office/drawing/2014/main" val="3496517337"/>
                    </a:ext>
                  </a:extLst>
                </a:gridCol>
                <a:gridCol w="1124989">
                  <a:extLst>
                    <a:ext uri="{9D8B030D-6E8A-4147-A177-3AD203B41FA5}">
                      <a16:colId xmlns:a16="http://schemas.microsoft.com/office/drawing/2014/main" val="4279105695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83710194"/>
                    </a:ext>
                  </a:extLst>
                </a:gridCol>
                <a:gridCol w="1468583">
                  <a:extLst>
                    <a:ext uri="{9D8B030D-6E8A-4147-A177-3AD203B41FA5}">
                      <a16:colId xmlns:a16="http://schemas.microsoft.com/office/drawing/2014/main" val="1064478714"/>
                    </a:ext>
                  </a:extLst>
                </a:gridCol>
              </a:tblGrid>
              <a:tr h="641378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Viajeros en el 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Mytimecapsule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Miigen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thetimecapsule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Capsulefy</a:t>
                      </a:r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645728"/>
                  </a:ext>
                </a:extLst>
              </a:tr>
              <a:tr h="641378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Automatic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content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publication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480687"/>
                  </a:ext>
                </a:extLst>
              </a:tr>
              <a:tr h="437277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Free </a:t>
                      </a:r>
                      <a:r>
                        <a:rPr lang="es-ES" sz="2400" dirty="0" err="1"/>
                        <a:t>version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328411"/>
                  </a:ext>
                </a:extLst>
              </a:tr>
              <a:tr h="437277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Premium </a:t>
                      </a:r>
                      <a:r>
                        <a:rPr lang="es-ES" sz="2400" dirty="0" err="1"/>
                        <a:t>version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692200"/>
                  </a:ext>
                </a:extLst>
              </a:tr>
              <a:tr h="451131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Images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675905"/>
                  </a:ext>
                </a:extLst>
              </a:tr>
              <a:tr h="453902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52329"/>
                  </a:ext>
                </a:extLst>
              </a:tr>
              <a:tr h="517106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Social </a:t>
                      </a:r>
                      <a:r>
                        <a:rPr lang="es-ES" sz="2400" dirty="0" err="1"/>
                        <a:t>network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interaction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831357"/>
                  </a:ext>
                </a:extLst>
              </a:tr>
              <a:tr h="481611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Dead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man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switch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090976"/>
                  </a:ext>
                </a:extLst>
              </a:tr>
            </a:tbl>
          </a:graphicData>
        </a:graphic>
      </p:graphicFrame>
      <p:pic>
        <p:nvPicPr>
          <p:cNvPr id="9" name="Gráfico 8" descr="Marca de verificación">
            <a:extLst>
              <a:ext uri="{FF2B5EF4-FFF2-40B4-BE49-F238E27FC236}">
                <a16:creationId xmlns:a16="http://schemas.microsoft.com/office/drawing/2014/main" id="{D5AE6143-C384-4410-A45D-0C5E42B98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52515" y="2463713"/>
            <a:ext cx="616494" cy="616494"/>
          </a:xfrm>
          <a:prstGeom prst="rect">
            <a:avLst/>
          </a:prstGeom>
        </p:spPr>
      </p:pic>
      <p:pic>
        <p:nvPicPr>
          <p:cNvPr id="11" name="Gráfico 10" descr="Cerrar">
            <a:extLst>
              <a:ext uri="{FF2B5EF4-FFF2-40B4-BE49-F238E27FC236}">
                <a16:creationId xmlns:a16="http://schemas.microsoft.com/office/drawing/2014/main" id="{33967EAB-FA03-42D7-A4C1-BA077AEA8D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6183" y="5745402"/>
            <a:ext cx="616494" cy="616494"/>
          </a:xfrm>
          <a:prstGeom prst="rect">
            <a:avLst/>
          </a:prstGeom>
        </p:spPr>
      </p:pic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16272A53-B1A2-48F1-B668-70EDCC574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684" y="3080207"/>
            <a:ext cx="616494" cy="616494"/>
          </a:xfrm>
          <a:prstGeom prst="rect">
            <a:avLst/>
          </a:prstGeom>
        </p:spPr>
      </p:pic>
      <p:pic>
        <p:nvPicPr>
          <p:cNvPr id="13" name="Gráfico 12" descr="Marca de verificación">
            <a:extLst>
              <a:ext uri="{FF2B5EF4-FFF2-40B4-BE49-F238E27FC236}">
                <a16:creationId xmlns:a16="http://schemas.microsoft.com/office/drawing/2014/main" id="{F02DE379-2528-44F3-979E-F52A85C6F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2853" y="3999628"/>
            <a:ext cx="616494" cy="616494"/>
          </a:xfrm>
          <a:prstGeom prst="rect">
            <a:avLst/>
          </a:prstGeom>
        </p:spPr>
      </p:pic>
      <p:pic>
        <p:nvPicPr>
          <p:cNvPr id="14" name="Gráfico 13" descr="Marca de verificación">
            <a:extLst>
              <a:ext uri="{FF2B5EF4-FFF2-40B4-BE49-F238E27FC236}">
                <a16:creationId xmlns:a16="http://schemas.microsoft.com/office/drawing/2014/main" id="{F287B859-41F2-47AB-9C36-7F648CBDA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684" y="4460034"/>
            <a:ext cx="616494" cy="616494"/>
          </a:xfrm>
          <a:prstGeom prst="rect">
            <a:avLst/>
          </a:prstGeom>
        </p:spPr>
      </p:pic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A8A20A49-2B18-4542-BE78-BF6DFD3D0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684" y="5089509"/>
            <a:ext cx="616494" cy="616494"/>
          </a:xfrm>
          <a:prstGeom prst="rect">
            <a:avLst/>
          </a:prstGeom>
        </p:spPr>
      </p:pic>
      <p:pic>
        <p:nvPicPr>
          <p:cNvPr id="16" name="Gráfico 15" descr="Marca de verificación">
            <a:extLst>
              <a:ext uri="{FF2B5EF4-FFF2-40B4-BE49-F238E27FC236}">
                <a16:creationId xmlns:a16="http://schemas.microsoft.com/office/drawing/2014/main" id="{4206FD5C-1FF2-48DF-B088-9E5D9FF05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38022" y="5745402"/>
            <a:ext cx="616494" cy="616494"/>
          </a:xfrm>
          <a:prstGeom prst="rect">
            <a:avLst/>
          </a:prstGeom>
        </p:spPr>
      </p:pic>
      <p:pic>
        <p:nvPicPr>
          <p:cNvPr id="17" name="Gráfico 16" descr="Cerrar">
            <a:extLst>
              <a:ext uri="{FF2B5EF4-FFF2-40B4-BE49-F238E27FC236}">
                <a16:creationId xmlns:a16="http://schemas.microsoft.com/office/drawing/2014/main" id="{84A5C5CE-6FF8-4D4E-BFBA-684302FB9D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90" y="5748198"/>
            <a:ext cx="616494" cy="616494"/>
          </a:xfrm>
          <a:prstGeom prst="rect">
            <a:avLst/>
          </a:prstGeom>
        </p:spPr>
      </p:pic>
      <p:pic>
        <p:nvPicPr>
          <p:cNvPr id="18" name="Gráfico 17" descr="Cerrar">
            <a:extLst>
              <a:ext uri="{FF2B5EF4-FFF2-40B4-BE49-F238E27FC236}">
                <a16:creationId xmlns:a16="http://schemas.microsoft.com/office/drawing/2014/main" id="{E9A291D2-A015-41A7-B16F-8357A7D7C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2905" y="5745402"/>
            <a:ext cx="616494" cy="616494"/>
          </a:xfrm>
          <a:prstGeom prst="rect">
            <a:avLst/>
          </a:prstGeom>
        </p:spPr>
      </p:pic>
      <p:pic>
        <p:nvPicPr>
          <p:cNvPr id="19" name="Gráfico 18" descr="Cerrar">
            <a:extLst>
              <a:ext uri="{FF2B5EF4-FFF2-40B4-BE49-F238E27FC236}">
                <a16:creationId xmlns:a16="http://schemas.microsoft.com/office/drawing/2014/main" id="{DC6C7C56-EFCF-4B81-90C1-CFA95B946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3896" y="5745402"/>
            <a:ext cx="616494" cy="616494"/>
          </a:xfrm>
          <a:prstGeom prst="rect">
            <a:avLst/>
          </a:prstGeom>
        </p:spPr>
      </p:pic>
      <p:pic>
        <p:nvPicPr>
          <p:cNvPr id="20" name="Gráfico 19" descr="Cerrar">
            <a:extLst>
              <a:ext uri="{FF2B5EF4-FFF2-40B4-BE49-F238E27FC236}">
                <a16:creationId xmlns:a16="http://schemas.microsoft.com/office/drawing/2014/main" id="{2A763D0A-D01F-4B47-AAD4-471B4B16A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6183" y="5089509"/>
            <a:ext cx="616494" cy="616494"/>
          </a:xfrm>
          <a:prstGeom prst="rect">
            <a:avLst/>
          </a:prstGeom>
        </p:spPr>
      </p:pic>
      <p:pic>
        <p:nvPicPr>
          <p:cNvPr id="21" name="Gráfico 20" descr="Cerrar">
            <a:extLst>
              <a:ext uri="{FF2B5EF4-FFF2-40B4-BE49-F238E27FC236}">
                <a16:creationId xmlns:a16="http://schemas.microsoft.com/office/drawing/2014/main" id="{0375BD9A-E400-455F-8107-72B5BCB57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90" y="5092305"/>
            <a:ext cx="616494" cy="616494"/>
          </a:xfrm>
          <a:prstGeom prst="rect">
            <a:avLst/>
          </a:prstGeom>
        </p:spPr>
      </p:pic>
      <p:pic>
        <p:nvPicPr>
          <p:cNvPr id="22" name="Gráfico 21" descr="Cerrar">
            <a:extLst>
              <a:ext uri="{FF2B5EF4-FFF2-40B4-BE49-F238E27FC236}">
                <a16:creationId xmlns:a16="http://schemas.microsoft.com/office/drawing/2014/main" id="{0C3CA094-F984-4BC0-87AC-C5E5BA4C08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2905" y="5089509"/>
            <a:ext cx="616494" cy="616494"/>
          </a:xfrm>
          <a:prstGeom prst="rect">
            <a:avLst/>
          </a:prstGeom>
        </p:spPr>
      </p:pic>
      <p:pic>
        <p:nvPicPr>
          <p:cNvPr id="23" name="Gráfico 22" descr="Cerrar">
            <a:extLst>
              <a:ext uri="{FF2B5EF4-FFF2-40B4-BE49-F238E27FC236}">
                <a16:creationId xmlns:a16="http://schemas.microsoft.com/office/drawing/2014/main" id="{D0ED6201-838C-4CDF-8F61-747388108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3896" y="5089509"/>
            <a:ext cx="616494" cy="616494"/>
          </a:xfrm>
          <a:prstGeom prst="rect">
            <a:avLst/>
          </a:prstGeom>
        </p:spPr>
      </p:pic>
      <p:pic>
        <p:nvPicPr>
          <p:cNvPr id="24" name="Gráfico 23" descr="Cerrar">
            <a:extLst>
              <a:ext uri="{FF2B5EF4-FFF2-40B4-BE49-F238E27FC236}">
                <a16:creationId xmlns:a16="http://schemas.microsoft.com/office/drawing/2014/main" id="{C4505CB8-17D3-44DF-83D2-C3950DBEC9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6183" y="4459361"/>
            <a:ext cx="616494" cy="616494"/>
          </a:xfrm>
          <a:prstGeom prst="rect">
            <a:avLst/>
          </a:prstGeom>
        </p:spPr>
      </p:pic>
      <p:pic>
        <p:nvPicPr>
          <p:cNvPr id="25" name="Gráfico 24" descr="Cerrar">
            <a:extLst>
              <a:ext uri="{FF2B5EF4-FFF2-40B4-BE49-F238E27FC236}">
                <a16:creationId xmlns:a16="http://schemas.microsoft.com/office/drawing/2014/main" id="{775425EA-C917-4EEA-8689-212E5D24BF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6183" y="3541968"/>
            <a:ext cx="616494" cy="616494"/>
          </a:xfrm>
          <a:prstGeom prst="rect">
            <a:avLst/>
          </a:prstGeom>
        </p:spPr>
      </p:pic>
      <p:pic>
        <p:nvPicPr>
          <p:cNvPr id="26" name="Gráfico 25" descr="Marca de verificación">
            <a:extLst>
              <a:ext uri="{FF2B5EF4-FFF2-40B4-BE49-F238E27FC236}">
                <a16:creationId xmlns:a16="http://schemas.microsoft.com/office/drawing/2014/main" id="{32C07431-99C9-46F8-8C0A-11D958A68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38022" y="3541968"/>
            <a:ext cx="616494" cy="616494"/>
          </a:xfrm>
          <a:prstGeom prst="rect">
            <a:avLst/>
          </a:prstGeom>
        </p:spPr>
      </p:pic>
      <p:pic>
        <p:nvPicPr>
          <p:cNvPr id="27" name="Gráfico 26" descr="Cerrar">
            <a:extLst>
              <a:ext uri="{FF2B5EF4-FFF2-40B4-BE49-F238E27FC236}">
                <a16:creationId xmlns:a16="http://schemas.microsoft.com/office/drawing/2014/main" id="{842A4AC5-36F9-49D8-BE31-83AB74D793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90" y="3541968"/>
            <a:ext cx="616494" cy="616494"/>
          </a:xfrm>
          <a:prstGeom prst="rect">
            <a:avLst/>
          </a:prstGeom>
        </p:spPr>
      </p:pic>
      <p:pic>
        <p:nvPicPr>
          <p:cNvPr id="28" name="Gráfico 27" descr="Cerrar">
            <a:extLst>
              <a:ext uri="{FF2B5EF4-FFF2-40B4-BE49-F238E27FC236}">
                <a16:creationId xmlns:a16="http://schemas.microsoft.com/office/drawing/2014/main" id="{5CDC12DA-92D3-4C40-A50A-665FFE3A0B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90" y="2458553"/>
            <a:ext cx="616494" cy="616494"/>
          </a:xfrm>
          <a:prstGeom prst="rect">
            <a:avLst/>
          </a:prstGeom>
        </p:spPr>
      </p:pic>
      <p:pic>
        <p:nvPicPr>
          <p:cNvPr id="29" name="Gráfico 28" descr="Marca de verificación">
            <a:extLst>
              <a:ext uri="{FF2B5EF4-FFF2-40B4-BE49-F238E27FC236}">
                <a16:creationId xmlns:a16="http://schemas.microsoft.com/office/drawing/2014/main" id="{EB10F802-615F-4C07-8A70-094CD33BC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6183" y="2458000"/>
            <a:ext cx="616494" cy="616494"/>
          </a:xfrm>
          <a:prstGeom prst="rect">
            <a:avLst/>
          </a:prstGeom>
        </p:spPr>
      </p:pic>
      <p:pic>
        <p:nvPicPr>
          <p:cNvPr id="30" name="Gráfico 29" descr="Marca de verificación">
            <a:extLst>
              <a:ext uri="{FF2B5EF4-FFF2-40B4-BE49-F238E27FC236}">
                <a16:creationId xmlns:a16="http://schemas.microsoft.com/office/drawing/2014/main" id="{BF189B92-509E-4307-931A-8930A484D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2905" y="2458000"/>
            <a:ext cx="616494" cy="616494"/>
          </a:xfrm>
          <a:prstGeom prst="rect">
            <a:avLst/>
          </a:prstGeom>
        </p:spPr>
      </p:pic>
      <p:pic>
        <p:nvPicPr>
          <p:cNvPr id="31" name="Gráfico 30" descr="Marca de verificación">
            <a:extLst>
              <a:ext uri="{FF2B5EF4-FFF2-40B4-BE49-F238E27FC236}">
                <a16:creationId xmlns:a16="http://schemas.microsoft.com/office/drawing/2014/main" id="{D2015D0A-5A89-41E5-8F9C-F685E3D41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3896" y="2458000"/>
            <a:ext cx="616494" cy="616494"/>
          </a:xfrm>
          <a:prstGeom prst="rect">
            <a:avLst/>
          </a:prstGeom>
        </p:spPr>
      </p:pic>
      <p:pic>
        <p:nvPicPr>
          <p:cNvPr id="32" name="Gráfico 31" descr="Marca de verificación">
            <a:extLst>
              <a:ext uri="{FF2B5EF4-FFF2-40B4-BE49-F238E27FC236}">
                <a16:creationId xmlns:a16="http://schemas.microsoft.com/office/drawing/2014/main" id="{445F0E33-0DA4-4D9F-A67B-C617CA198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2905" y="3080207"/>
            <a:ext cx="616494" cy="616494"/>
          </a:xfrm>
          <a:prstGeom prst="rect">
            <a:avLst/>
          </a:prstGeom>
        </p:spPr>
      </p:pic>
      <p:pic>
        <p:nvPicPr>
          <p:cNvPr id="33" name="Gráfico 32" descr="Marca de verificación">
            <a:extLst>
              <a:ext uri="{FF2B5EF4-FFF2-40B4-BE49-F238E27FC236}">
                <a16:creationId xmlns:a16="http://schemas.microsoft.com/office/drawing/2014/main" id="{873EA7A1-22C2-41F8-A2F7-ADE010838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3896" y="3074494"/>
            <a:ext cx="616494" cy="616494"/>
          </a:xfrm>
          <a:prstGeom prst="rect">
            <a:avLst/>
          </a:prstGeom>
        </p:spPr>
      </p:pic>
      <p:pic>
        <p:nvPicPr>
          <p:cNvPr id="34" name="Gráfico 33" descr="Marca de verificación">
            <a:extLst>
              <a:ext uri="{FF2B5EF4-FFF2-40B4-BE49-F238E27FC236}">
                <a16:creationId xmlns:a16="http://schemas.microsoft.com/office/drawing/2014/main" id="{C0DAAC19-DD6F-455A-AF98-0064F8B67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70990" y="3074494"/>
            <a:ext cx="616494" cy="616494"/>
          </a:xfrm>
          <a:prstGeom prst="rect">
            <a:avLst/>
          </a:prstGeom>
        </p:spPr>
      </p:pic>
      <p:pic>
        <p:nvPicPr>
          <p:cNvPr id="35" name="Gráfico 34" descr="Marca de verificación">
            <a:extLst>
              <a:ext uri="{FF2B5EF4-FFF2-40B4-BE49-F238E27FC236}">
                <a16:creationId xmlns:a16="http://schemas.microsoft.com/office/drawing/2014/main" id="{A18DA6AB-9A14-4D83-8AB4-FB7B361A5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7677" y="3074494"/>
            <a:ext cx="616494" cy="616494"/>
          </a:xfrm>
          <a:prstGeom prst="rect">
            <a:avLst/>
          </a:prstGeom>
        </p:spPr>
      </p:pic>
      <p:pic>
        <p:nvPicPr>
          <p:cNvPr id="36" name="Gráfico 35" descr="Marca de verificación">
            <a:extLst>
              <a:ext uri="{FF2B5EF4-FFF2-40B4-BE49-F238E27FC236}">
                <a16:creationId xmlns:a16="http://schemas.microsoft.com/office/drawing/2014/main" id="{F68F9236-FEA8-40C9-BB86-AF8825EDD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2905" y="3541968"/>
            <a:ext cx="616494" cy="616494"/>
          </a:xfrm>
          <a:prstGeom prst="rect">
            <a:avLst/>
          </a:prstGeom>
        </p:spPr>
      </p:pic>
      <p:pic>
        <p:nvPicPr>
          <p:cNvPr id="37" name="Gráfico 36" descr="Marca de verificación">
            <a:extLst>
              <a:ext uri="{FF2B5EF4-FFF2-40B4-BE49-F238E27FC236}">
                <a16:creationId xmlns:a16="http://schemas.microsoft.com/office/drawing/2014/main" id="{C19B1E8D-C55C-44F3-AE28-A85A5939A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3896" y="3536255"/>
            <a:ext cx="616494" cy="616494"/>
          </a:xfrm>
          <a:prstGeom prst="rect">
            <a:avLst/>
          </a:prstGeom>
        </p:spPr>
      </p:pic>
      <p:pic>
        <p:nvPicPr>
          <p:cNvPr id="38" name="Gráfico 37" descr="Marca de verificación">
            <a:extLst>
              <a:ext uri="{FF2B5EF4-FFF2-40B4-BE49-F238E27FC236}">
                <a16:creationId xmlns:a16="http://schemas.microsoft.com/office/drawing/2014/main" id="{CE934BFE-EB5B-495D-8D76-30556A58C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2905" y="4465074"/>
            <a:ext cx="616494" cy="616494"/>
          </a:xfrm>
          <a:prstGeom prst="rect">
            <a:avLst/>
          </a:prstGeom>
        </p:spPr>
      </p:pic>
      <p:pic>
        <p:nvPicPr>
          <p:cNvPr id="39" name="Gráfico 38" descr="Marca de verificación">
            <a:extLst>
              <a:ext uri="{FF2B5EF4-FFF2-40B4-BE49-F238E27FC236}">
                <a16:creationId xmlns:a16="http://schemas.microsoft.com/office/drawing/2014/main" id="{E873A564-4582-4383-8F02-F10041C6E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3896" y="4459361"/>
            <a:ext cx="616494" cy="616494"/>
          </a:xfrm>
          <a:prstGeom prst="rect">
            <a:avLst/>
          </a:prstGeom>
        </p:spPr>
      </p:pic>
      <p:pic>
        <p:nvPicPr>
          <p:cNvPr id="40" name="Gráfico 39" descr="Marca de verificación">
            <a:extLst>
              <a:ext uri="{FF2B5EF4-FFF2-40B4-BE49-F238E27FC236}">
                <a16:creationId xmlns:a16="http://schemas.microsoft.com/office/drawing/2014/main" id="{AA01C8AB-D15B-43E8-83C0-13F5C02DB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70990" y="4459361"/>
            <a:ext cx="616494" cy="616494"/>
          </a:xfrm>
          <a:prstGeom prst="rect">
            <a:avLst/>
          </a:prstGeom>
        </p:spPr>
      </p:pic>
      <p:pic>
        <p:nvPicPr>
          <p:cNvPr id="41" name="Gráfico 40" descr="Marca de verificación">
            <a:extLst>
              <a:ext uri="{FF2B5EF4-FFF2-40B4-BE49-F238E27FC236}">
                <a16:creationId xmlns:a16="http://schemas.microsoft.com/office/drawing/2014/main" id="{EDBE4770-8001-4E9C-9AEF-099423B99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1411" y="4014602"/>
            <a:ext cx="616494" cy="616494"/>
          </a:xfrm>
          <a:prstGeom prst="rect">
            <a:avLst/>
          </a:prstGeom>
        </p:spPr>
      </p:pic>
      <p:pic>
        <p:nvPicPr>
          <p:cNvPr id="42" name="Gráfico 41" descr="Marca de verificación">
            <a:extLst>
              <a:ext uri="{FF2B5EF4-FFF2-40B4-BE49-F238E27FC236}">
                <a16:creationId xmlns:a16="http://schemas.microsoft.com/office/drawing/2014/main" id="{67820998-D467-4987-9FF1-2547A8C14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2402" y="4008889"/>
            <a:ext cx="616494" cy="616494"/>
          </a:xfrm>
          <a:prstGeom prst="rect">
            <a:avLst/>
          </a:prstGeom>
        </p:spPr>
      </p:pic>
      <p:pic>
        <p:nvPicPr>
          <p:cNvPr id="43" name="Gráfico 42" descr="Marca de verificación">
            <a:extLst>
              <a:ext uri="{FF2B5EF4-FFF2-40B4-BE49-F238E27FC236}">
                <a16:creationId xmlns:a16="http://schemas.microsoft.com/office/drawing/2014/main" id="{039E20B7-506E-41CF-A325-F05104545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9496" y="4008889"/>
            <a:ext cx="616494" cy="616494"/>
          </a:xfrm>
          <a:prstGeom prst="rect">
            <a:avLst/>
          </a:prstGeom>
        </p:spPr>
      </p:pic>
      <p:pic>
        <p:nvPicPr>
          <p:cNvPr id="44" name="Gráfico 43" descr="Marca de verificación">
            <a:extLst>
              <a:ext uri="{FF2B5EF4-FFF2-40B4-BE49-F238E27FC236}">
                <a16:creationId xmlns:a16="http://schemas.microsoft.com/office/drawing/2014/main" id="{BF7CEB5D-573F-41E2-9048-2AB89D542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6183" y="4008889"/>
            <a:ext cx="616494" cy="61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521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PILOT USERS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90488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836CBC-2DBB-4FFA-857B-6D3D07D93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PILOT USERS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4A8AE19-648E-4BB2-8450-0C403A8A45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Francisco R.</a:t>
            </a:r>
          </a:p>
          <a:p>
            <a:r>
              <a:rPr lang="es-ES" sz="4800" dirty="0"/>
              <a:t>Javier A.</a:t>
            </a:r>
          </a:p>
          <a:p>
            <a:r>
              <a:rPr lang="es-ES" sz="4800" dirty="0" err="1"/>
              <a:t>Valentin</a:t>
            </a:r>
            <a:r>
              <a:rPr lang="es-ES" sz="4800" dirty="0"/>
              <a:t> A.</a:t>
            </a:r>
          </a:p>
          <a:p>
            <a:r>
              <a:rPr lang="es-ES" sz="4800" dirty="0"/>
              <a:t>Antonio G.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402D394-6222-48A8-BF50-E565C17B1C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José Manuel J.</a:t>
            </a:r>
          </a:p>
          <a:p>
            <a:r>
              <a:rPr lang="es-ES" sz="4800" dirty="0"/>
              <a:t>Sandra C.</a:t>
            </a:r>
          </a:p>
          <a:p>
            <a:r>
              <a:rPr lang="es-ES" sz="4800" dirty="0"/>
              <a:t>José Manuel D.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A954B4-2CC3-4A51-9C65-640BDB93B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1829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COSTS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36221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10AEB-880C-47F6-B09B-ABDD5012E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COSTS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6517D0-7E63-4BFE-8ECE-1215E76F4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4400" dirty="0" err="1"/>
              <a:t>Realistic</a:t>
            </a:r>
            <a:r>
              <a:rPr lang="es-ES" sz="4400" dirty="0"/>
              <a:t>:  34348,71 – 43554,24 €</a:t>
            </a:r>
          </a:p>
          <a:p>
            <a:endParaRPr lang="es-ES" sz="4400" dirty="0"/>
          </a:p>
          <a:p>
            <a:r>
              <a:rPr lang="es-ES" sz="4400" dirty="0" err="1"/>
              <a:t>Optimistic</a:t>
            </a:r>
            <a:r>
              <a:rPr lang="es-ES" sz="4400" dirty="0"/>
              <a:t>: 27105,61 €</a:t>
            </a:r>
          </a:p>
          <a:p>
            <a:endParaRPr lang="es-ES" sz="4400" dirty="0"/>
          </a:p>
          <a:p>
            <a:r>
              <a:rPr lang="es-ES" sz="4400" dirty="0" err="1"/>
              <a:t>Pesimistic</a:t>
            </a:r>
            <a:r>
              <a:rPr lang="es-ES" sz="4400" dirty="0"/>
              <a:t>: 60474,63 €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52C38E-24F8-401C-9617-B909BE088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38</a:t>
            </a:fld>
            <a:endParaRPr lang="es-ES"/>
          </a:p>
        </p:txBody>
      </p:sp>
      <p:pic>
        <p:nvPicPr>
          <p:cNvPr id="6" name="Gráfico 5" descr="Monedas">
            <a:extLst>
              <a:ext uri="{FF2B5EF4-FFF2-40B4-BE49-F238E27FC236}">
                <a16:creationId xmlns:a16="http://schemas.microsoft.com/office/drawing/2014/main" id="{E596907F-05BF-4C9C-98A9-4094C03E3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7258" y="2838797"/>
            <a:ext cx="1820488" cy="1820488"/>
          </a:xfrm>
          <a:prstGeom prst="rect">
            <a:avLst/>
          </a:prstGeom>
        </p:spPr>
      </p:pic>
      <p:pic>
        <p:nvPicPr>
          <p:cNvPr id="8" name="Gráfico 7" descr="Dinero">
            <a:extLst>
              <a:ext uri="{FF2B5EF4-FFF2-40B4-BE49-F238E27FC236}">
                <a16:creationId xmlns:a16="http://schemas.microsoft.com/office/drawing/2014/main" id="{0BEEE73F-7028-4139-884D-316001F03E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52931" y="3874719"/>
            <a:ext cx="2102749" cy="210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539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04B36-4863-4ADB-B0A6-3178F265C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RISKS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D8977F-0FAD-4B55-9019-F5D83279F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39</a:t>
            </a:fld>
            <a:endParaRPr lang="es-ES"/>
          </a:p>
        </p:txBody>
      </p:sp>
      <p:pic>
        <p:nvPicPr>
          <p:cNvPr id="6" name="Gráfico 5" descr="Portátil">
            <a:extLst>
              <a:ext uri="{FF2B5EF4-FFF2-40B4-BE49-F238E27FC236}">
                <a16:creationId xmlns:a16="http://schemas.microsoft.com/office/drawing/2014/main" id="{2ABF458F-F0A7-4BC8-8964-01DC49FB6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6320" y="1604827"/>
            <a:ext cx="2657301" cy="2657301"/>
          </a:xfrm>
          <a:prstGeom prst="rect">
            <a:avLst/>
          </a:prstGeom>
        </p:spPr>
      </p:pic>
      <p:pic>
        <p:nvPicPr>
          <p:cNvPr id="8" name="Gráfico 7" descr="Servidor">
            <a:extLst>
              <a:ext uri="{FF2B5EF4-FFF2-40B4-BE49-F238E27FC236}">
                <a16:creationId xmlns:a16="http://schemas.microsoft.com/office/drawing/2014/main" id="{2E7597B9-2F17-43AF-89C2-6DE861745D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233" y="1883762"/>
            <a:ext cx="2080952" cy="2080952"/>
          </a:xfrm>
          <a:prstGeom prst="rect">
            <a:avLst/>
          </a:prstGeom>
        </p:spPr>
      </p:pic>
      <p:pic>
        <p:nvPicPr>
          <p:cNvPr id="10" name="Gráfico 9" descr="Contrato">
            <a:extLst>
              <a:ext uri="{FF2B5EF4-FFF2-40B4-BE49-F238E27FC236}">
                <a16:creationId xmlns:a16="http://schemas.microsoft.com/office/drawing/2014/main" id="{D80F2BA9-FC29-4C47-9F47-A9B46D3A7E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32043" y="1861593"/>
            <a:ext cx="2143768" cy="2143768"/>
          </a:xfrm>
          <a:prstGeom prst="rect">
            <a:avLst/>
          </a:prstGeom>
        </p:spPr>
      </p:pic>
      <p:pic>
        <p:nvPicPr>
          <p:cNvPr id="12" name="Gráfico 11" descr="Tendencia a la baja">
            <a:extLst>
              <a:ext uri="{FF2B5EF4-FFF2-40B4-BE49-F238E27FC236}">
                <a16:creationId xmlns:a16="http://schemas.microsoft.com/office/drawing/2014/main" id="{BE2C41E0-86FF-4A5F-9B6F-D32A5E6AC0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233" y="3896593"/>
            <a:ext cx="2334268" cy="2334268"/>
          </a:xfrm>
          <a:prstGeom prst="rect">
            <a:avLst/>
          </a:prstGeom>
        </p:spPr>
      </p:pic>
      <p:pic>
        <p:nvPicPr>
          <p:cNvPr id="14" name="Gráfico 13" descr="Señal de pulgar hacia arriba">
            <a:extLst>
              <a:ext uri="{FF2B5EF4-FFF2-40B4-BE49-F238E27FC236}">
                <a16:creationId xmlns:a16="http://schemas.microsoft.com/office/drawing/2014/main" id="{E17E7692-BC80-4CE2-B25D-59862995D0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0800000">
            <a:off x="4132043" y="4149909"/>
            <a:ext cx="2080952" cy="2080952"/>
          </a:xfrm>
          <a:prstGeom prst="rect">
            <a:avLst/>
          </a:prstGeom>
        </p:spPr>
      </p:pic>
      <p:pic>
        <p:nvPicPr>
          <p:cNvPr id="16" name="Gráfico 15" descr="Alto voltaje">
            <a:extLst>
              <a:ext uri="{FF2B5EF4-FFF2-40B4-BE49-F238E27FC236}">
                <a16:creationId xmlns:a16="http://schemas.microsoft.com/office/drawing/2014/main" id="{21CDD711-074B-4C24-B94B-B7D64FECF8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96320" y="2328930"/>
            <a:ext cx="937299" cy="937299"/>
          </a:xfrm>
          <a:prstGeom prst="rect">
            <a:avLst/>
          </a:prstGeom>
        </p:spPr>
      </p:pic>
      <p:pic>
        <p:nvPicPr>
          <p:cNvPr id="18" name="Gráfico 17" descr="Cerrar">
            <a:extLst>
              <a:ext uri="{FF2B5EF4-FFF2-40B4-BE49-F238E27FC236}">
                <a16:creationId xmlns:a16="http://schemas.microsoft.com/office/drawing/2014/main" id="{F7F0A251-0716-4A71-813F-DBF7273C029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640943" y="2631908"/>
            <a:ext cx="1373453" cy="1373453"/>
          </a:xfrm>
          <a:prstGeom prst="rect">
            <a:avLst/>
          </a:prstGeom>
        </p:spPr>
      </p:pic>
      <p:pic>
        <p:nvPicPr>
          <p:cNvPr id="20" name="Gráfico 19" descr="Calendario mensual">
            <a:extLst>
              <a:ext uri="{FF2B5EF4-FFF2-40B4-BE49-F238E27FC236}">
                <a16:creationId xmlns:a16="http://schemas.microsoft.com/office/drawing/2014/main" id="{504EE267-911A-45B8-A835-B864A636550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233607" y="1830314"/>
            <a:ext cx="2175047" cy="217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75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1F57AE7-1DFD-4B59-821F-E23B9631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IDEA</a:t>
            </a:r>
          </a:p>
        </p:txBody>
      </p:sp>
      <p:sp>
        <p:nvSpPr>
          <p:cNvPr id="19" name="Marcador de número de diapositiva 18">
            <a:extLst>
              <a:ext uri="{FF2B5EF4-FFF2-40B4-BE49-F238E27FC236}">
                <a16:creationId xmlns:a16="http://schemas.microsoft.com/office/drawing/2014/main" id="{8AB212B1-9651-41F0-BFC9-A535E7845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</a:t>
            </a:fld>
            <a:endParaRPr lang="es-ES"/>
          </a:p>
        </p:txBody>
      </p:sp>
      <p:pic>
        <p:nvPicPr>
          <p:cNvPr id="21" name="Gráfico 20" descr="Portátil">
            <a:extLst>
              <a:ext uri="{FF2B5EF4-FFF2-40B4-BE49-F238E27FC236}">
                <a16:creationId xmlns:a16="http://schemas.microsoft.com/office/drawing/2014/main" id="{C71E642C-F89F-4D51-B301-1DEA987EB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297" y="2374764"/>
            <a:ext cx="3025461" cy="3025461"/>
          </a:xfrm>
          <a:prstGeom prst="rect">
            <a:avLst/>
          </a:prstGeom>
        </p:spPr>
      </p:pic>
      <p:pic>
        <p:nvPicPr>
          <p:cNvPr id="25" name="Gráfico 24" descr="Internet">
            <a:extLst>
              <a:ext uri="{FF2B5EF4-FFF2-40B4-BE49-F238E27FC236}">
                <a16:creationId xmlns:a16="http://schemas.microsoft.com/office/drawing/2014/main" id="{315F744E-37FA-4096-A0AF-99E0B0E01E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52250" y="2374765"/>
            <a:ext cx="3025460" cy="3025460"/>
          </a:xfrm>
          <a:prstGeom prst="rect">
            <a:avLst/>
          </a:prstGeom>
        </p:spPr>
      </p:pic>
      <p:pic>
        <p:nvPicPr>
          <p:cNvPr id="29" name="Gráfico 28" descr="Cronómetro">
            <a:extLst>
              <a:ext uri="{FF2B5EF4-FFF2-40B4-BE49-F238E27FC236}">
                <a16:creationId xmlns:a16="http://schemas.microsoft.com/office/drawing/2014/main" id="{8A327BF5-2C5A-4DF6-A642-5CA44F6D60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40297" y="3038812"/>
            <a:ext cx="1886253" cy="1886253"/>
          </a:xfrm>
          <a:prstGeom prst="rect">
            <a:avLst/>
          </a:prstGeom>
        </p:spPr>
      </p:pic>
      <p:pic>
        <p:nvPicPr>
          <p:cNvPr id="31" name="Gráfico 30" descr="Lápiz">
            <a:extLst>
              <a:ext uri="{FF2B5EF4-FFF2-40B4-BE49-F238E27FC236}">
                <a16:creationId xmlns:a16="http://schemas.microsoft.com/office/drawing/2014/main" id="{B1117668-572A-43A9-978B-7596E63FBE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43827" y="3273229"/>
            <a:ext cx="914400" cy="914400"/>
          </a:xfrm>
          <a:prstGeom prst="rect">
            <a:avLst/>
          </a:prstGeom>
        </p:spPr>
      </p:pic>
      <p:pic>
        <p:nvPicPr>
          <p:cNvPr id="3" name="Gráfico 2" descr="Calendario mensual">
            <a:extLst>
              <a:ext uri="{FF2B5EF4-FFF2-40B4-BE49-F238E27FC236}">
                <a16:creationId xmlns:a16="http://schemas.microsoft.com/office/drawing/2014/main" id="{B1C252F1-FDDE-4A12-801B-DAB8272B80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36113" y="2941023"/>
            <a:ext cx="2081829" cy="208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9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CONCLUSIONS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95972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B7FA1A-869E-45A6-84C1-94AB1F994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CONCLUSIONS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AAB757-5CEF-45F0-9DC9-211DA4857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41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B735DDB-385A-41B8-9CFE-B299CA65D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65" y="1797917"/>
            <a:ext cx="10304870" cy="450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283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AB038-AFE4-4A33-BA0E-7210FAB1E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CONCLUSIONS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E25F14-13CC-4339-82A3-2B5754912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42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FE0B133-D255-47F3-9A4C-8FA203A46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59" y="1792779"/>
            <a:ext cx="10399281" cy="453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061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THANKS!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8408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áfico 28" descr="Cronómetro">
            <a:extLst>
              <a:ext uri="{FF2B5EF4-FFF2-40B4-BE49-F238E27FC236}">
                <a16:creationId xmlns:a16="http://schemas.microsoft.com/office/drawing/2014/main" id="{8A327BF5-2C5A-4DF6-A642-5CA44F6D6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3900" y="3020201"/>
            <a:ext cx="1886253" cy="1886253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31F57AE7-1DFD-4B59-821F-E23B9631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IDEA</a:t>
            </a:r>
          </a:p>
        </p:txBody>
      </p:sp>
      <p:sp>
        <p:nvSpPr>
          <p:cNvPr id="19" name="Marcador de número de diapositiva 18">
            <a:extLst>
              <a:ext uri="{FF2B5EF4-FFF2-40B4-BE49-F238E27FC236}">
                <a16:creationId xmlns:a16="http://schemas.microsoft.com/office/drawing/2014/main" id="{8AB212B1-9651-41F0-BFC9-A535E7845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</a:t>
            </a:fld>
            <a:endParaRPr lang="es-ES"/>
          </a:p>
        </p:txBody>
      </p:sp>
      <p:pic>
        <p:nvPicPr>
          <p:cNvPr id="21" name="Gráfico 20" descr="Portátil">
            <a:extLst>
              <a:ext uri="{FF2B5EF4-FFF2-40B4-BE49-F238E27FC236}">
                <a16:creationId xmlns:a16="http://schemas.microsoft.com/office/drawing/2014/main" id="{C71E642C-F89F-4D51-B301-1DEA987EB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8297" y="2374764"/>
            <a:ext cx="3025461" cy="3025461"/>
          </a:xfrm>
          <a:prstGeom prst="rect">
            <a:avLst/>
          </a:prstGeom>
        </p:spPr>
      </p:pic>
      <p:pic>
        <p:nvPicPr>
          <p:cNvPr id="25" name="Gráfico 24" descr="Internet">
            <a:extLst>
              <a:ext uri="{FF2B5EF4-FFF2-40B4-BE49-F238E27FC236}">
                <a16:creationId xmlns:a16="http://schemas.microsoft.com/office/drawing/2014/main" id="{315F744E-37FA-4096-A0AF-99E0B0E01E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52250" y="2374765"/>
            <a:ext cx="3025460" cy="3025460"/>
          </a:xfrm>
          <a:prstGeom prst="rect">
            <a:avLst/>
          </a:prstGeom>
        </p:spPr>
      </p:pic>
      <p:pic>
        <p:nvPicPr>
          <p:cNvPr id="31" name="Gráfico 30" descr="Lápiz">
            <a:extLst>
              <a:ext uri="{FF2B5EF4-FFF2-40B4-BE49-F238E27FC236}">
                <a16:creationId xmlns:a16="http://schemas.microsoft.com/office/drawing/2014/main" id="{B1117668-572A-43A9-978B-7596E63FBE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43827" y="3273229"/>
            <a:ext cx="914400" cy="9144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726F19C-A0CB-42B0-933D-A76F44783E1F}"/>
              </a:ext>
            </a:extLst>
          </p:cNvPr>
          <p:cNvSpPr txBox="1"/>
          <p:nvPr/>
        </p:nvSpPr>
        <p:spPr>
          <a:xfrm>
            <a:off x="6382878" y="2456333"/>
            <a:ext cx="18010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0" dirty="0">
                <a:solidFill>
                  <a:srgbClr val="BD582C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7405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TEAM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209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Pablo Rebollo</a:t>
            </a:r>
          </a:p>
          <a:p>
            <a:pPr algn="ctr">
              <a:lnSpc>
                <a:spcPct val="50000"/>
              </a:lnSpc>
            </a:pPr>
            <a:r>
              <a:rPr lang="es-ES" sz="4000" dirty="0"/>
              <a:t>Project manager, </a:t>
            </a:r>
            <a:r>
              <a:rPr lang="es-ES" sz="4000" dirty="0" err="1"/>
              <a:t>backend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endParaRPr lang="es-ES" sz="40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213CDE4-8AA7-4777-8C97-C63941CFE2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" b="23005"/>
          <a:stretch/>
        </p:blipFill>
        <p:spPr>
          <a:xfrm>
            <a:off x="4957497" y="1831225"/>
            <a:ext cx="2277006" cy="2277006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7</a:t>
            </a:fld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33B8075-06C3-4468-93B2-C833E361E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887" y="5252084"/>
            <a:ext cx="2131170" cy="1065585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57EE6940-E8E0-4306-B2EF-F54860AE15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88549" y="5441926"/>
            <a:ext cx="1585890" cy="85651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3E87904-E35F-41A0-8776-C4B5CF01A3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085" y="5361046"/>
            <a:ext cx="847310" cy="84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203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Adrián Cantón</a:t>
            </a:r>
          </a:p>
          <a:p>
            <a:pPr algn="ctr">
              <a:lnSpc>
                <a:spcPct val="50000"/>
              </a:lnSpc>
            </a:pPr>
            <a:r>
              <a:rPr lang="es-ES" sz="4000" dirty="0"/>
              <a:t>Business manager, full-</a:t>
            </a:r>
            <a:r>
              <a:rPr lang="es-ES" sz="4000" dirty="0" err="1"/>
              <a:t>stack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endParaRPr lang="es-ES" sz="4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8</a:t>
            </a:fld>
            <a:endParaRPr lang="es-ES"/>
          </a:p>
        </p:txBody>
      </p:sp>
      <p:pic>
        <p:nvPicPr>
          <p:cNvPr id="6" name="Marcador de contenido 12">
            <a:extLst>
              <a:ext uri="{FF2B5EF4-FFF2-40B4-BE49-F238E27FC236}">
                <a16:creationId xmlns:a16="http://schemas.microsoft.com/office/drawing/2014/main" id="{FAFDF09E-FE3B-464A-9B79-074ABD9C11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0" b="21660"/>
          <a:stretch/>
        </p:blipFill>
        <p:spPr>
          <a:xfrm>
            <a:off x="4987977" y="1837505"/>
            <a:ext cx="2277006" cy="227700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2B24123-A2CA-41B6-9A02-836DC4459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524" y="5255532"/>
            <a:ext cx="2131170" cy="106558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EEF387-39DF-48E4-AC02-D75608915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728" y="5335367"/>
            <a:ext cx="1302668" cy="90591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F87A5A0-7863-4751-AFC3-A65BA22929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53" y="5335366"/>
            <a:ext cx="905916" cy="90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85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Daniel Carpio</a:t>
            </a:r>
          </a:p>
          <a:p>
            <a:pPr algn="ctr">
              <a:lnSpc>
                <a:spcPct val="50000"/>
              </a:lnSpc>
            </a:pPr>
            <a:r>
              <a:rPr lang="es-ES" sz="4000" dirty="0" err="1"/>
              <a:t>Analist</a:t>
            </a:r>
            <a:r>
              <a:rPr lang="es-ES" sz="4000" dirty="0"/>
              <a:t>, </a:t>
            </a:r>
            <a:r>
              <a:rPr lang="es-ES" sz="4000" dirty="0" err="1"/>
              <a:t>frontend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endParaRPr lang="es-ES" sz="4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9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4A1EF43-79BE-4D7B-9801-B09B4A0EB1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49" b="11129"/>
          <a:stretch/>
        </p:blipFill>
        <p:spPr>
          <a:xfrm>
            <a:off x="4987977" y="1837505"/>
            <a:ext cx="2277006" cy="227700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008700B-EB59-4954-9915-2CB2427DF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524" y="5255532"/>
            <a:ext cx="2131170" cy="106558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2A52345-2A5B-4C83-A61D-EAE4BFEC0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728" y="5335367"/>
            <a:ext cx="1302668" cy="90591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7574954-5112-43BA-AB38-94012766E8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531" y="5352645"/>
            <a:ext cx="871360" cy="8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4550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380</TotalTime>
  <Words>447</Words>
  <Application>Microsoft Office PowerPoint</Application>
  <PresentationFormat>Panorámica</PresentationFormat>
  <Paragraphs>182</Paragraphs>
  <Slides>43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43</vt:i4>
      </vt:variant>
    </vt:vector>
  </HeadingPairs>
  <TitlesOfParts>
    <vt:vector size="46" baseType="lpstr">
      <vt:lpstr>Calibri</vt:lpstr>
      <vt:lpstr>Calibri Light</vt:lpstr>
      <vt:lpstr>Retrospección</vt:lpstr>
      <vt:lpstr>Presentación de PowerPoint</vt:lpstr>
      <vt:lpstr>OVERVIEW</vt:lpstr>
      <vt:lpstr>IDEA</vt:lpstr>
      <vt:lpstr>IDEA</vt:lpstr>
      <vt:lpstr>IDEA</vt:lpstr>
      <vt:lpstr>TEAM</vt:lpstr>
      <vt:lpstr>TEAM</vt:lpstr>
      <vt:lpstr>TEAM</vt:lpstr>
      <vt:lpstr>TEAM</vt:lpstr>
      <vt:lpstr>TEAM</vt:lpstr>
      <vt:lpstr>TEAM</vt:lpstr>
      <vt:lpstr>GOALS</vt:lpstr>
      <vt:lpstr>KNOWLEDGE MANAGEMENT</vt:lpstr>
      <vt:lpstr>MVP</vt:lpstr>
      <vt:lpstr>MVP</vt:lpstr>
      <vt:lpstr>CLASSIFICATION</vt:lpstr>
      <vt:lpstr>CORE USE CASES</vt:lpstr>
      <vt:lpstr>CORE USE CASES</vt:lpstr>
      <vt:lpstr>MOCKUPS</vt:lpstr>
      <vt:lpstr>PAYMENT PLANS</vt:lpstr>
      <vt:lpstr>VIABILITY STUDY</vt:lpstr>
      <vt:lpstr>VIABILITY STUDY</vt:lpstr>
      <vt:lpstr>VIABILITY STUDY</vt:lpstr>
      <vt:lpstr>VIABILITY STUDY</vt:lpstr>
      <vt:lpstr>VIABILITY STUDY</vt:lpstr>
      <vt:lpstr>VIABILITY STUDY</vt:lpstr>
      <vt:lpstr>TECHNOLOGIES</vt:lpstr>
      <vt:lpstr>TECHNOLOGIES</vt:lpstr>
      <vt:lpstr>TECHNOLOGIES</vt:lpstr>
      <vt:lpstr>CONTINUOUS INTEGRATION</vt:lpstr>
      <vt:lpstr>INNOVATION</vt:lpstr>
      <vt:lpstr>INNOVATION</vt:lpstr>
      <vt:lpstr>COMPETITORS</vt:lpstr>
      <vt:lpstr>COMPETITORS</vt:lpstr>
      <vt:lpstr>PILOT USERS</vt:lpstr>
      <vt:lpstr>PILOT USERS</vt:lpstr>
      <vt:lpstr>COSTS</vt:lpstr>
      <vt:lpstr>COSTS</vt:lpstr>
      <vt:lpstr>RISKS</vt:lpstr>
      <vt:lpstr>CONCLUSIONS</vt:lpstr>
      <vt:lpstr>CONCLUSIONS</vt:lpstr>
      <vt:lpstr>CONCLUSIONS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Rafael Fresno</dc:creator>
  <cp:lastModifiedBy>Rafael Fresno</cp:lastModifiedBy>
  <cp:revision>40</cp:revision>
  <dcterms:created xsi:type="dcterms:W3CDTF">2019-02-28T15:07:00Z</dcterms:created>
  <dcterms:modified xsi:type="dcterms:W3CDTF">2019-03-03T15:53:57Z</dcterms:modified>
</cp:coreProperties>
</file>